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40"/>
  </p:notesMasterIdLst>
  <p:handoutMasterIdLst>
    <p:handoutMasterId r:id="rId41"/>
  </p:handoutMasterIdLst>
  <p:sldIdLst>
    <p:sldId id="295" r:id="rId4"/>
    <p:sldId id="277" r:id="rId5"/>
    <p:sldId id="263" r:id="rId6"/>
    <p:sldId id="264" r:id="rId7"/>
    <p:sldId id="258" r:id="rId8"/>
    <p:sldId id="266" r:id="rId9"/>
    <p:sldId id="308" r:id="rId10"/>
    <p:sldId id="296" r:id="rId11"/>
    <p:sldId id="261" r:id="rId12"/>
    <p:sldId id="321" r:id="rId13"/>
    <p:sldId id="297" r:id="rId14"/>
    <p:sldId id="298" r:id="rId15"/>
    <p:sldId id="299" r:id="rId16"/>
    <p:sldId id="300" r:id="rId17"/>
    <p:sldId id="310" r:id="rId18"/>
    <p:sldId id="309" r:id="rId19"/>
    <p:sldId id="271" r:id="rId20"/>
    <p:sldId id="304" r:id="rId21"/>
    <p:sldId id="311" r:id="rId22"/>
    <p:sldId id="312" r:id="rId23"/>
    <p:sldId id="314" r:id="rId24"/>
    <p:sldId id="305" r:id="rId25"/>
    <p:sldId id="302" r:id="rId26"/>
    <p:sldId id="284" r:id="rId27"/>
    <p:sldId id="303" r:id="rId28"/>
    <p:sldId id="315" r:id="rId29"/>
    <p:sldId id="316" r:id="rId30"/>
    <p:sldId id="317" r:id="rId31"/>
    <p:sldId id="318" r:id="rId32"/>
    <p:sldId id="320" r:id="rId33"/>
    <p:sldId id="306" r:id="rId34"/>
    <p:sldId id="313" r:id="rId35"/>
    <p:sldId id="307" r:id="rId36"/>
    <p:sldId id="319" r:id="rId37"/>
    <p:sldId id="280" r:id="rId38"/>
    <p:sldId id="28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B9B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4624" autoAdjust="0"/>
  </p:normalViewPr>
  <p:slideViewPr>
    <p:cSldViewPr>
      <p:cViewPr varScale="1">
        <p:scale>
          <a:sx n="83" d="100"/>
          <a:sy n="83" d="100"/>
        </p:scale>
        <p:origin x="1203"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A560A9-89E8-4771-99CB-BD41BAFA542E}" type="datetimeFigureOut">
              <a:rPr lang="en-US" smtClean="0"/>
              <a:pPr/>
              <a:t>10/5/2023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B7FFA-6E2D-4AF2-A329-AC74286E8A6C}" type="slidenum">
              <a:rPr lang="en-IN" smtClean="0"/>
              <a:pPr/>
              <a:t>‹#›</a:t>
            </a:fld>
            <a:endParaRPr lang="en-IN"/>
          </a:p>
        </p:txBody>
      </p:sp>
    </p:spTree>
    <p:extLst>
      <p:ext uri="{BB962C8B-B14F-4D97-AF65-F5344CB8AC3E}">
        <p14:creationId xmlns:p14="http://schemas.microsoft.com/office/powerpoint/2010/main" val="37472128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99D79-5939-4766-AD26-F588B87265FC}" type="datetimeFigureOut">
              <a:rPr lang="en-US" smtClean="0"/>
              <a:pPr/>
              <a:t>10/5/2023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9A7AFE-CEAD-48F9-BB2D-B9208C9CAB2E}" type="slidenum">
              <a:rPr lang="en-IN" smtClean="0"/>
              <a:pPr/>
              <a:t>‹#›</a:t>
            </a:fld>
            <a:endParaRPr lang="en-IN"/>
          </a:p>
        </p:txBody>
      </p:sp>
    </p:spTree>
    <p:extLst>
      <p:ext uri="{BB962C8B-B14F-4D97-AF65-F5344CB8AC3E}">
        <p14:creationId xmlns:p14="http://schemas.microsoft.com/office/powerpoint/2010/main" val="30290284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0D8A791-5C5D-489F-9563-ABB7932C2873}" type="datetime1">
              <a:rPr lang="en-US" smtClean="0"/>
              <a:pPr/>
              <a:t>10/5/2023</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40D8A791-5C5D-489F-9563-ABB7932C2873}"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4201B0D-51BB-4021-9D18-A85DB7C4EF72}" type="datetime1">
              <a:rPr lang="en-US" smtClean="0"/>
              <a:pPr/>
              <a:t>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D87C3D3-4145-4B8B-A715-E0552CA40831}" type="datetime1">
              <a:rPr lang="en-US" smtClean="0"/>
              <a:pPr/>
              <a:t>10/5/2023</a:t>
            </a:fld>
            <a:endParaRPr lang="en-IN"/>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IN"/>
          </a:p>
        </p:txBody>
      </p:sp>
      <p:sp>
        <p:nvSpPr>
          <p:cNvPr id="7" name="Slide Number Placeholder 6"/>
          <p:cNvSpPr>
            <a:spLocks noGrp="1"/>
          </p:cNvSpPr>
          <p:nvPr>
            <p:ph type="sldNum" sz="quarter" idx="12"/>
          </p:nvPr>
        </p:nvSpPr>
        <p:spPr>
          <a:xfrm>
            <a:off x="8339328" y="1170432"/>
            <a:ext cx="733864" cy="201168"/>
          </a:xfrm>
        </p:spPr>
        <p:txBody>
          <a:bodyPr/>
          <a:lstStyle/>
          <a:p>
            <a:fld id="{7933DF99-38B8-4278-ABAE-40A957E9C799}"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10/5/2023</a:t>
            </a:fld>
            <a:endParaRPr lang="en-IN"/>
          </a:p>
        </p:txBody>
      </p:sp>
      <p:sp>
        <p:nvSpPr>
          <p:cNvPr id="5" name="Footer Placeholder 4"/>
          <p:cNvSpPr>
            <a:spLocks noGrp="1"/>
          </p:cNvSpPr>
          <p:nvPr>
            <p:ph type="ftr" sz="quarter" idx="11"/>
          </p:nvPr>
        </p:nvSpPr>
        <p:spPr>
          <a:xfrm>
            <a:off x="2640597" y="6377459"/>
            <a:ext cx="3836404" cy="365125"/>
          </a:xfrm>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40D8A791-5C5D-489F-9563-ABB7932C2873}" type="datetime1">
              <a:rPr lang="en-US" smtClean="0"/>
              <a:pPr/>
              <a:t>10/5/2023</a:t>
            </a:fld>
            <a:endParaRPr lang="en-IN"/>
          </a:p>
        </p:txBody>
      </p:sp>
      <p:sp>
        <p:nvSpPr>
          <p:cNvPr id="8" name="Footer Placeholder 7"/>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A8B1DB68-2789-4331-BBCC-45F28AAFA384}" type="datetime1">
              <a:rPr lang="en-US" smtClean="0"/>
              <a:pPr/>
              <a:t>10/5/2023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D87C3D3-4145-4B8B-A715-E0552CA40831}" type="datetime1">
              <a:rPr lang="en-US" smtClean="0"/>
              <a:pPr/>
              <a:t>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pPr/>
              <a:t>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276AB89-47A0-4144-8523-B274FA246422}" type="datetime1">
              <a:rPr lang="en-US" smtClean="0"/>
              <a:pPr/>
              <a:t>10/5/2023</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933DF99-38B8-4278-ABAE-40A957E9C799}"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276AB89-47A0-4144-8523-B274FA246422}" type="datetime1">
              <a:rPr lang="en-US" smtClean="0"/>
              <a:pPr/>
              <a:t>10/5/2023</a:t>
            </a:fld>
            <a:endParaRPr lang="en-IN"/>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IN"/>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276AB89-47A0-4144-8523-B274FA246422}" type="datetime1">
              <a:rPr lang="en-US" smtClean="0"/>
              <a:pPr/>
              <a:t>10/5/2023</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6284" y="3861048"/>
            <a:ext cx="6858048" cy="1142984"/>
          </a:xfrm>
        </p:spPr>
        <p:txBody>
          <a:bodyPr>
            <a:normAutofit/>
          </a:bodyPr>
          <a:lstStyle/>
          <a:p>
            <a:pPr algn="ctr"/>
            <a:r>
              <a:rPr lang="en-IN" dirty="0">
                <a:solidFill>
                  <a:srgbClr val="FF00FF"/>
                </a:solidFill>
              </a:rPr>
              <a:t>Internet of Things (</a:t>
            </a:r>
            <a:r>
              <a:rPr lang="en-IN" dirty="0" err="1">
                <a:solidFill>
                  <a:srgbClr val="FF00FF"/>
                </a:solidFill>
              </a:rPr>
              <a:t>IoT</a:t>
            </a:r>
            <a:r>
              <a:rPr lang="en-IN" dirty="0">
                <a:solidFill>
                  <a:srgbClr val="FF00FF"/>
                </a:solidFill>
              </a:rPr>
              <a:t>) </a:t>
            </a:r>
            <a:endParaRPr lang="en-IN" dirty="0">
              <a:solidFill>
                <a:schemeClr val="bg1"/>
              </a:solidFill>
            </a:endParaRPr>
          </a:p>
        </p:txBody>
      </p:sp>
      <p:sp>
        <p:nvSpPr>
          <p:cNvPr id="3" name="Subtitle 2"/>
          <p:cNvSpPr>
            <a:spLocks noGrp="1"/>
          </p:cNvSpPr>
          <p:nvPr>
            <p:ph type="subTitle" idx="1"/>
          </p:nvPr>
        </p:nvSpPr>
        <p:spPr>
          <a:xfrm>
            <a:off x="0" y="4214794"/>
            <a:ext cx="9144000" cy="2643206"/>
          </a:xfrm>
        </p:spPr>
        <p:txBody>
          <a:bodyPr>
            <a:normAutofit/>
          </a:bodyPr>
          <a:lstStyle/>
          <a:p>
            <a:pPr algn="ctr"/>
            <a:endParaRPr lang="en-IN" dirty="0"/>
          </a:p>
          <a:p>
            <a:pPr algn="ctr"/>
            <a:endParaRPr lang="en-IN" dirty="0">
              <a:latin typeface="Arial" pitchFamily="34" charset="0"/>
              <a:cs typeface="Arial" pitchFamily="34" charset="0"/>
            </a:endParaRPr>
          </a:p>
          <a:p>
            <a:pPr algn="ctr"/>
            <a:endParaRPr lang="en-IN" dirty="0"/>
          </a:p>
        </p:txBody>
      </p:sp>
      <p:sp>
        <p:nvSpPr>
          <p:cNvPr id="5" name="Slide Number Placeholder 4"/>
          <p:cNvSpPr>
            <a:spLocks noGrp="1"/>
          </p:cNvSpPr>
          <p:nvPr>
            <p:ph type="sldNum" sz="quarter" idx="12"/>
          </p:nvPr>
        </p:nvSpPr>
        <p:spPr/>
        <p:txBody>
          <a:bodyPr/>
          <a:lstStyle/>
          <a:p>
            <a:fld id="{7933DF99-38B8-4278-ABAE-40A957E9C799}" type="slidenum">
              <a:rPr lang="en-IN" smtClean="0"/>
              <a:pPr/>
              <a:t>1</a:t>
            </a:fld>
            <a:endParaRPr lang="en-IN"/>
          </a:p>
        </p:txBody>
      </p:sp>
      <p:pic>
        <p:nvPicPr>
          <p:cNvPr id="1026" name="Picture 2" descr="http://www.3g.co.uk/g_phones/large/internet-of-things-everything-you-need-to-know.jpg"/>
          <p:cNvPicPr>
            <a:picLocks noChangeAspect="1" noChangeArrowheads="1"/>
          </p:cNvPicPr>
          <p:nvPr/>
        </p:nvPicPr>
        <p:blipFill>
          <a:blip r:embed="rId2"/>
          <a:srcRect/>
          <a:stretch>
            <a:fillRect/>
          </a:stretch>
        </p:blipFill>
        <p:spPr bwMode="auto">
          <a:xfrm>
            <a:off x="1979711" y="347980"/>
            <a:ext cx="4971193" cy="3600632"/>
          </a:xfrm>
          <a:prstGeom prst="rect">
            <a:avLst/>
          </a:prstGeom>
          <a:noFill/>
        </p:spPr>
      </p:pic>
      <p:sp>
        <p:nvSpPr>
          <p:cNvPr id="6" name="Title 1">
            <a:extLst>
              <a:ext uri="{FF2B5EF4-FFF2-40B4-BE49-F238E27FC236}">
                <a16:creationId xmlns:a16="http://schemas.microsoft.com/office/drawing/2014/main" id="{AA5FC128-1B4F-EDB4-C338-7C8A194C5020}"/>
              </a:ext>
            </a:extLst>
          </p:cNvPr>
          <p:cNvSpPr txBox="1">
            <a:spLocks/>
          </p:cNvSpPr>
          <p:nvPr/>
        </p:nvSpPr>
        <p:spPr>
          <a:xfrm>
            <a:off x="899592" y="5536397"/>
            <a:ext cx="6858048" cy="1142984"/>
          </a:xfrm>
          <a:prstGeom prst="rect">
            <a:avLst/>
          </a:prstGeom>
        </p:spPr>
        <p:txBody>
          <a:bodyPr vert="horz" lIns="91440" tIns="0" rIns="45720" bIns="0" rtlCol="0" anchor="t">
            <a:normAutofit fontScale="62500" lnSpcReduction="2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700" b="1" kern="1200">
                <a:solidFill>
                  <a:schemeClr val="accent1">
                    <a:satMod val="150000"/>
                  </a:schemeClr>
                </a:solidFill>
                <a:effectLst/>
                <a:latin typeface="+mj-lt"/>
                <a:ea typeface="+mj-ea"/>
                <a:cs typeface="+mj-cs"/>
              </a:defRPr>
            </a:lvl1pPr>
            <a:extLst/>
          </a:lstStyle>
          <a:p>
            <a:pPr algn="ctr"/>
            <a:r>
              <a:rPr lang="en-IN" dirty="0" err="1">
                <a:solidFill>
                  <a:srgbClr val="FF00FF"/>
                </a:solidFill>
              </a:rPr>
              <a:t>Dr.</a:t>
            </a:r>
            <a:r>
              <a:rPr lang="en-IN" dirty="0">
                <a:solidFill>
                  <a:srgbClr val="FF00FF"/>
                </a:solidFill>
              </a:rPr>
              <a:t> Md. </a:t>
            </a:r>
            <a:r>
              <a:rPr lang="en-IN" dirty="0" err="1">
                <a:solidFill>
                  <a:srgbClr val="FF00FF"/>
                </a:solidFill>
              </a:rPr>
              <a:t>Sazzadur</a:t>
            </a:r>
            <a:r>
              <a:rPr lang="en-IN" dirty="0">
                <a:solidFill>
                  <a:srgbClr val="FF00FF"/>
                </a:solidFill>
              </a:rPr>
              <a:t> Rahman</a:t>
            </a:r>
          </a:p>
          <a:p>
            <a:pPr algn="ctr"/>
            <a:r>
              <a:rPr lang="en-IN" dirty="0">
                <a:solidFill>
                  <a:srgbClr val="FF00FF"/>
                </a:solidFill>
              </a:rPr>
              <a:t>Associate Professor </a:t>
            </a:r>
          </a:p>
          <a:p>
            <a:pPr algn="ctr"/>
            <a:r>
              <a:rPr lang="en-IN" dirty="0">
                <a:solidFill>
                  <a:srgbClr val="FF00FF"/>
                </a:solidFill>
              </a:rPr>
              <a:t>IIT-JU </a:t>
            </a:r>
            <a:endParaRPr lang="en-IN" dirty="0">
              <a:solidFill>
                <a:schemeClr val="bg1"/>
              </a:solidFill>
            </a:endParaRPr>
          </a:p>
        </p:txBody>
      </p:sp>
      <p:pic>
        <p:nvPicPr>
          <p:cNvPr id="4" name="Picture 2" descr="Department of Geography and Environment">
            <a:extLst>
              <a:ext uri="{FF2B5EF4-FFF2-40B4-BE49-F238E27FC236}">
                <a16:creationId xmlns:a16="http://schemas.microsoft.com/office/drawing/2014/main" id="{ABE3480B-7649-24BB-DAD8-6FEE278AE3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337" y="5180334"/>
            <a:ext cx="1368152" cy="1677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1553-C88B-AFB8-75E2-929E743A8554}"/>
              </a:ext>
            </a:extLst>
          </p:cNvPr>
          <p:cNvSpPr>
            <a:spLocks noGrp="1"/>
          </p:cNvSpPr>
          <p:nvPr>
            <p:ph type="title"/>
          </p:nvPr>
        </p:nvSpPr>
        <p:spPr/>
        <p:txBody>
          <a:bodyPr/>
          <a:lstStyle/>
          <a:p>
            <a:r>
              <a:rPr lang="en-US" dirty="0"/>
              <a:t>Global Spending on IoT</a:t>
            </a:r>
          </a:p>
        </p:txBody>
      </p:sp>
      <p:sp>
        <p:nvSpPr>
          <p:cNvPr id="4" name="Slide Number Placeholder 3">
            <a:extLst>
              <a:ext uri="{FF2B5EF4-FFF2-40B4-BE49-F238E27FC236}">
                <a16:creationId xmlns:a16="http://schemas.microsoft.com/office/drawing/2014/main" id="{375F266D-FBB7-64AB-9705-A72608F22A6D}"/>
              </a:ext>
            </a:extLst>
          </p:cNvPr>
          <p:cNvSpPr>
            <a:spLocks noGrp="1"/>
          </p:cNvSpPr>
          <p:nvPr>
            <p:ph type="sldNum" sz="quarter" idx="12"/>
          </p:nvPr>
        </p:nvSpPr>
        <p:spPr/>
        <p:txBody>
          <a:bodyPr/>
          <a:lstStyle/>
          <a:p>
            <a:fld id="{7933DF99-38B8-4278-ABAE-40A957E9C799}" type="slidenum">
              <a:rPr lang="en-IN" smtClean="0"/>
              <a:pPr/>
              <a:t>10</a:t>
            </a:fld>
            <a:endParaRPr lang="en-IN"/>
          </a:p>
        </p:txBody>
      </p:sp>
      <p:pic>
        <p:nvPicPr>
          <p:cNvPr id="6" name="Content Placeholder 5">
            <a:extLst>
              <a:ext uri="{FF2B5EF4-FFF2-40B4-BE49-F238E27FC236}">
                <a16:creationId xmlns:a16="http://schemas.microsoft.com/office/drawing/2014/main" id="{5F191107-E4FE-2908-23A0-772E7F8ABBD1}"/>
              </a:ext>
            </a:extLst>
          </p:cNvPr>
          <p:cNvPicPr>
            <a:picLocks noGrp="1" noChangeAspect="1"/>
          </p:cNvPicPr>
          <p:nvPr>
            <p:ph idx="1"/>
          </p:nvPr>
        </p:nvPicPr>
        <p:blipFill>
          <a:blip r:embed="rId2"/>
          <a:stretch>
            <a:fillRect/>
          </a:stretch>
        </p:blipFill>
        <p:spPr>
          <a:xfrm>
            <a:off x="457200" y="1970286"/>
            <a:ext cx="8229600" cy="4319191"/>
          </a:xfrm>
          <a:prstGeom prst="rect">
            <a:avLst/>
          </a:prstGeom>
        </p:spPr>
      </p:pic>
    </p:spTree>
    <p:extLst>
      <p:ext uri="{BB962C8B-B14F-4D97-AF65-F5344CB8AC3E}">
        <p14:creationId xmlns:p14="http://schemas.microsoft.com/office/powerpoint/2010/main" val="3269660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IN" sz="4000" b="1" u="sng" dirty="0" err="1">
                <a:solidFill>
                  <a:schemeClr val="tx1"/>
                </a:solidFill>
              </a:rPr>
              <a:t>IoT</a:t>
            </a:r>
            <a:r>
              <a:rPr lang="en-IN" sz="4000" b="1" u="sng" dirty="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285720" y="5371943"/>
            <a:ext cx="8286808" cy="1200329"/>
          </a:xfrm>
          <a:prstGeom prst="rect">
            <a:avLst/>
          </a:prstGeom>
        </p:spPr>
        <p:txBody>
          <a:bodyPr wrap="square">
            <a:spAutoFit/>
          </a:bodyPr>
          <a:lstStyle/>
          <a:p>
            <a:pPr algn="just"/>
            <a:r>
              <a:rPr lang="en-IN" sz="2400" dirty="0"/>
              <a:t>These networks connected with added security, analytics, and management capabilities.  This will allow </a:t>
            </a:r>
            <a:r>
              <a:rPr lang="en-IN" sz="2400" dirty="0" err="1"/>
              <a:t>IoT</a:t>
            </a:r>
            <a:r>
              <a:rPr lang="en-IN" sz="2400" dirty="0"/>
              <a:t> to become even more powerful in what it can help people achieve.</a:t>
            </a:r>
          </a:p>
        </p:txBody>
      </p:sp>
      <p:pic>
        <p:nvPicPr>
          <p:cNvPr id="9" name="Picture 8"/>
          <p:cNvPicPr/>
          <p:nvPr/>
        </p:nvPicPr>
        <p:blipFill>
          <a:blip r:embed="rId2"/>
          <a:srcRect/>
          <a:stretch>
            <a:fillRect/>
          </a:stretch>
        </p:blipFill>
        <p:spPr bwMode="auto">
          <a:xfrm>
            <a:off x="1920559" y="1181271"/>
            <a:ext cx="5437523" cy="4033679"/>
          </a:xfrm>
          <a:prstGeom prst="rect">
            <a:avLst/>
          </a:prstGeom>
          <a:noFill/>
          <a:ln w="9525">
            <a:noFill/>
            <a:miter lim="800000"/>
            <a:headEnd/>
            <a:tailEnd/>
          </a:ln>
        </p:spPr>
      </p:pic>
      <p:pic>
        <p:nvPicPr>
          <p:cNvPr id="7" name="Picture 6">
            <a:extLst>
              <a:ext uri="{FF2B5EF4-FFF2-40B4-BE49-F238E27FC236}">
                <a16:creationId xmlns:a16="http://schemas.microsoft.com/office/drawing/2014/main" id="{C4ACE537-8D94-779E-C9FD-7EFD327B2DCD}"/>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928678"/>
            <a:ext cx="8229600" cy="714372"/>
          </a:xfrm>
        </p:spPr>
        <p:txBody>
          <a:bodyPr>
            <a:normAutofit fontScale="90000"/>
          </a:bodyPr>
          <a:lstStyle/>
          <a:p>
            <a:pPr algn="ctr"/>
            <a:r>
              <a:rPr lang="en-IN" sz="4000" b="1" dirty="0">
                <a:solidFill>
                  <a:srgbClr val="0000FF"/>
                </a:solidFill>
                <a:latin typeface="+mn-lt"/>
              </a:rPr>
              <a:t>Knowledge Management </a:t>
            </a:r>
            <a:r>
              <a:rPr lang="en-IN" sz="4000" b="1" dirty="0">
                <a:solidFill>
                  <a:schemeClr val="tx1"/>
                </a:solidFill>
                <a:latin typeface="+mn-lt"/>
              </a:rPr>
              <a:t>– </a:t>
            </a:r>
            <a:br>
              <a:rPr lang="en-IN" sz="4000" b="1" dirty="0">
                <a:solidFill>
                  <a:schemeClr val="tx1"/>
                </a:solidFill>
                <a:latin typeface="+mn-lt"/>
              </a:rPr>
            </a:br>
            <a:r>
              <a:rPr lang="en-IN" sz="4000" b="1" dirty="0">
                <a:solidFill>
                  <a:schemeClr val="tx1"/>
                </a:solidFill>
                <a:latin typeface="+mn-lt"/>
              </a:rPr>
              <a:t>Turning Data into Wisdom</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just"/>
            <a:r>
              <a:rPr lang="en-IN" sz="2400" dirty="0"/>
              <a:t>The more data that is created, the better understanding and wisdom people can obtain.</a:t>
            </a:r>
          </a:p>
        </p:txBody>
      </p:sp>
      <p:pic>
        <p:nvPicPr>
          <p:cNvPr id="7" name="Picture 6"/>
          <p:cNvPicPr/>
          <p:nvPr/>
        </p:nvPicPr>
        <p:blipFill>
          <a:blip r:embed="rId2"/>
          <a:srcRect l="7764" t="8135" r="7457" b="16055"/>
          <a:stretch>
            <a:fillRect/>
          </a:stretch>
        </p:blipFill>
        <p:spPr bwMode="auto">
          <a:xfrm>
            <a:off x="928663" y="1785926"/>
            <a:ext cx="7000923" cy="3929090"/>
          </a:xfrm>
          <a:prstGeom prst="rect">
            <a:avLst/>
          </a:prstGeom>
          <a:noFill/>
          <a:ln w="9525">
            <a:noFill/>
            <a:miter lim="800000"/>
            <a:headEnd/>
            <a:tailEnd/>
          </a:ln>
        </p:spPr>
      </p:pic>
      <p:pic>
        <p:nvPicPr>
          <p:cNvPr id="9" name="Picture 8">
            <a:extLst>
              <a:ext uri="{FF2B5EF4-FFF2-40B4-BE49-F238E27FC236}">
                <a16:creationId xmlns:a16="http://schemas.microsoft.com/office/drawing/2014/main" id="{9DCB1A92-AAB0-CE17-2B66-9DBEB22F098C}"/>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a:solidFill>
                  <a:srgbClr val="0000FF"/>
                </a:solidFill>
                <a:latin typeface="+mn-lt"/>
              </a:rPr>
              <a:t>The Future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285720" y="6182045"/>
            <a:ext cx="8286808" cy="461665"/>
          </a:xfrm>
          <a:prstGeom prst="rect">
            <a:avLst/>
          </a:prstGeom>
        </p:spPr>
        <p:txBody>
          <a:bodyPr wrap="square">
            <a:spAutoFit/>
          </a:bodyPr>
          <a:lstStyle/>
          <a:p>
            <a:pPr algn="ctr"/>
            <a:r>
              <a:rPr lang="en-IN" sz="2400" b="1" i="1" dirty="0">
                <a:solidFill>
                  <a:srgbClr val="0000FF"/>
                </a:solidFill>
              </a:rPr>
              <a:t>"The Sky's not the limit. It's only the beginning with </a:t>
            </a:r>
            <a:r>
              <a:rPr lang="en-IN" sz="2400" b="1" i="1" dirty="0" err="1">
                <a:solidFill>
                  <a:srgbClr val="0000FF"/>
                </a:solidFill>
              </a:rPr>
              <a:t>IoT</a:t>
            </a:r>
            <a:r>
              <a:rPr lang="en-IN" sz="2400" b="1" i="1" dirty="0">
                <a:solidFill>
                  <a:srgbClr val="0000FF"/>
                </a:solidFill>
              </a:rPr>
              <a:t>."</a:t>
            </a:r>
            <a:endParaRPr lang="en-IN" sz="2400" b="1" dirty="0">
              <a:solidFill>
                <a:srgbClr val="0000FF"/>
              </a:solidFill>
            </a:endParaRPr>
          </a:p>
        </p:txBody>
      </p:sp>
      <p:pic>
        <p:nvPicPr>
          <p:cNvPr id="9" name="Picture 8"/>
          <p:cNvPicPr/>
          <p:nvPr/>
        </p:nvPicPr>
        <p:blipFill>
          <a:blip r:embed="rId2"/>
          <a:srcRect l="15743" t="12311" r="17141" b="5471"/>
          <a:stretch>
            <a:fillRect/>
          </a:stretch>
        </p:blipFill>
        <p:spPr bwMode="auto">
          <a:xfrm>
            <a:off x="714348" y="1000108"/>
            <a:ext cx="7500990" cy="4857784"/>
          </a:xfrm>
          <a:prstGeom prst="rect">
            <a:avLst/>
          </a:prstGeom>
          <a:noFill/>
          <a:ln w="9525">
            <a:noFill/>
            <a:miter lim="800000"/>
            <a:headEnd/>
            <a:tailEnd/>
          </a:ln>
        </p:spPr>
      </p:pic>
      <p:pic>
        <p:nvPicPr>
          <p:cNvPr id="7" name="Picture 6">
            <a:extLst>
              <a:ext uri="{FF2B5EF4-FFF2-40B4-BE49-F238E27FC236}">
                <a16:creationId xmlns:a16="http://schemas.microsoft.com/office/drawing/2014/main" id="{C3F39F0A-F322-7260-DDAE-DF14E26BB19D}"/>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a:solidFill>
                  <a:srgbClr val="0000FF"/>
                </a:solidFill>
                <a:latin typeface="+mn-lt"/>
              </a:rPr>
              <a:t>The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ctr"/>
            <a:r>
              <a:rPr lang="en-IN" sz="2400" dirty="0"/>
              <a:t>GE’s estimates on potential of just ONE percent savings applied using </a:t>
            </a:r>
            <a:r>
              <a:rPr lang="en-IN" sz="2400" dirty="0" err="1"/>
              <a:t>IoT</a:t>
            </a:r>
            <a:r>
              <a:rPr lang="en-IN" sz="2400" dirty="0"/>
              <a:t> across global industry sectors.</a:t>
            </a:r>
          </a:p>
        </p:txBody>
      </p:sp>
      <p:pic>
        <p:nvPicPr>
          <p:cNvPr id="7" name="Picture 6"/>
          <p:cNvPicPr/>
          <p:nvPr/>
        </p:nvPicPr>
        <p:blipFill>
          <a:blip r:embed="rId2"/>
          <a:srcRect l="16407" t="12969" r="17260" b="7680"/>
          <a:stretch>
            <a:fillRect/>
          </a:stretch>
        </p:blipFill>
        <p:spPr bwMode="auto">
          <a:xfrm>
            <a:off x="1142976" y="785794"/>
            <a:ext cx="6715172" cy="5000660"/>
          </a:xfrm>
          <a:prstGeom prst="rect">
            <a:avLst/>
          </a:prstGeom>
          <a:noFill/>
          <a:ln w="9525">
            <a:noFill/>
            <a:miter lim="800000"/>
            <a:headEnd/>
            <a:tailEnd/>
          </a:ln>
        </p:spPr>
      </p:pic>
      <p:pic>
        <p:nvPicPr>
          <p:cNvPr id="9" name="Picture 8">
            <a:extLst>
              <a:ext uri="{FF2B5EF4-FFF2-40B4-BE49-F238E27FC236}">
                <a16:creationId xmlns:a16="http://schemas.microsoft.com/office/drawing/2014/main" id="{C4CE8A24-4F77-FF41-A3AF-F83409F1BDF4}"/>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fontScale="90000"/>
          </a:bodyPr>
          <a:lstStyle/>
          <a:p>
            <a:pPr algn="ctr"/>
            <a:r>
              <a:rPr lang="en-IN" sz="4000" b="1" dirty="0">
                <a:solidFill>
                  <a:srgbClr val="0000FF"/>
                </a:solidFill>
                <a:latin typeface="+mn-lt"/>
              </a:rPr>
              <a:t>Unlock the Massive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3" name="Picture 2"/>
          <p:cNvPicPr>
            <a:picLocks noChangeAspect="1" noChangeArrowheads="1"/>
          </p:cNvPicPr>
          <p:nvPr/>
        </p:nvPicPr>
        <p:blipFill>
          <a:blip r:embed="rId2"/>
          <a:srcRect l="19336" t="27343" r="20898" b="18945"/>
          <a:stretch>
            <a:fillRect/>
          </a:stretch>
        </p:blipFill>
        <p:spPr bwMode="auto">
          <a:xfrm>
            <a:off x="928662" y="1785926"/>
            <a:ext cx="7286676" cy="3929090"/>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861B0EA9-D6E3-022B-DB54-27A7091170D5}"/>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a:bodyPr>
          <a:lstStyle/>
          <a:p>
            <a:pPr algn="ctr"/>
            <a:r>
              <a:rPr lang="en-IN" sz="4000" b="1" dirty="0">
                <a:solidFill>
                  <a:srgbClr val="0000FF"/>
                </a:solidFill>
                <a:latin typeface="+mn-lt"/>
              </a:rPr>
              <a:t>Technology roadmap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16</a:t>
            </a:fld>
            <a:endParaRPr lang="en-IN"/>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500034" y="1714488"/>
            <a:ext cx="8072494" cy="4714908"/>
          </a:xfrm>
          <a:prstGeom prst="rect">
            <a:avLst/>
          </a:prstGeom>
          <a:noFill/>
          <a:ln w="9525">
            <a:noFill/>
            <a:miter lim="800000"/>
            <a:headEnd/>
            <a:tailEnd/>
          </a:ln>
        </p:spPr>
      </p:pic>
      <p:pic>
        <p:nvPicPr>
          <p:cNvPr id="6" name="Picture 5">
            <a:extLst>
              <a:ext uri="{FF2B5EF4-FFF2-40B4-BE49-F238E27FC236}">
                <a16:creationId xmlns:a16="http://schemas.microsoft.com/office/drawing/2014/main" id="{BDE95779-762F-49B5-50B0-D4FEDDC9AB30}"/>
              </a:ext>
            </a:extLst>
          </p:cNvPr>
          <p:cNvPicPr>
            <a:picLocks noChangeAspect="1"/>
          </p:cNvPicPr>
          <p:nvPr/>
        </p:nvPicPr>
        <p:blipFill>
          <a:blip r:embed="rId4"/>
          <a:stretch>
            <a:fillRect/>
          </a:stretch>
        </p:blipFill>
        <p:spPr>
          <a:xfrm>
            <a:off x="123769" y="76786"/>
            <a:ext cx="609653" cy="74987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12"/>
            <a:ext cx="8229600" cy="714372"/>
          </a:xfrm>
        </p:spPr>
        <p:txBody>
          <a:bodyPr>
            <a:normAutofit/>
          </a:bodyPr>
          <a:lstStyle/>
          <a:p>
            <a:pPr algn="ctr"/>
            <a:r>
              <a:rPr lang="en-IN" sz="3600" b="1" u="sng" dirty="0">
                <a:solidFill>
                  <a:srgbClr val="7030A0"/>
                </a:solidFill>
              </a:rPr>
              <a:t>Applications of </a:t>
            </a:r>
            <a:r>
              <a:rPr lang="en-IN" sz="3600" b="1" u="sng" dirty="0" err="1">
                <a:solidFill>
                  <a:srgbClr val="7030A0"/>
                </a:solidFill>
              </a:rPr>
              <a:t>IoT</a:t>
            </a:r>
            <a:endParaRPr lang="en-IN" sz="4000" b="1" i="1" dirty="0">
              <a:solidFill>
                <a:srgbClr val="7030A0"/>
              </a:solidFill>
            </a:endParaRPr>
          </a:p>
        </p:txBody>
      </p:sp>
      <p:sp>
        <p:nvSpPr>
          <p:cNvPr id="6" name="Content Placeholder 4"/>
          <p:cNvSpPr>
            <a:spLocks noGrp="1"/>
          </p:cNvSpPr>
          <p:nvPr>
            <p:ph idx="1"/>
          </p:nvPr>
        </p:nvSpPr>
        <p:spPr>
          <a:xfrm>
            <a:off x="457200" y="6215082"/>
            <a:ext cx="8229600" cy="445678"/>
          </a:xfrm>
        </p:spPr>
        <p:txBody>
          <a:bodyPr>
            <a:normAutofit/>
          </a:bodyPr>
          <a:lstStyle/>
          <a:p>
            <a:pPr>
              <a:buNone/>
            </a:pPr>
            <a:r>
              <a:rPr lang="en-IN" sz="2200" i="1" dirty="0"/>
              <a:t>	</a:t>
            </a:r>
            <a:r>
              <a:rPr lang="en-IN" sz="2200" b="1" i="1" dirty="0">
                <a:solidFill>
                  <a:srgbClr val="0000FF"/>
                </a:solidFill>
              </a:rPr>
              <a:t> "The Ultimate Goal of IOT is to Automate Human Life."</a:t>
            </a:r>
            <a:endParaRPr lang="en-IN" sz="2200" dirty="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dirty="0"/>
          </a:p>
        </p:txBody>
      </p:sp>
      <p:pic>
        <p:nvPicPr>
          <p:cNvPr id="7" name="Picture 6" descr="http://kpcbweb2.s3.amazonaws.com/content/710/original_aefd15169aaebd3f037b5ed672db6de1.png"/>
          <p:cNvPicPr/>
          <p:nvPr/>
        </p:nvPicPr>
        <p:blipFill>
          <a:blip r:embed="rId2"/>
          <a:srcRect b="3468"/>
          <a:stretch>
            <a:fillRect/>
          </a:stretch>
        </p:blipFill>
        <p:spPr bwMode="auto">
          <a:xfrm>
            <a:off x="1357290" y="1285860"/>
            <a:ext cx="6072230" cy="4786346"/>
          </a:xfrm>
          <a:prstGeom prst="rect">
            <a:avLst/>
          </a:prstGeom>
          <a:noFill/>
          <a:ln w="9525">
            <a:noFill/>
            <a:miter lim="800000"/>
            <a:headEnd/>
            <a:tailEnd/>
          </a:ln>
        </p:spPr>
      </p:pic>
      <p:pic>
        <p:nvPicPr>
          <p:cNvPr id="8" name="Picture 7">
            <a:extLst>
              <a:ext uri="{FF2B5EF4-FFF2-40B4-BE49-F238E27FC236}">
                <a16:creationId xmlns:a16="http://schemas.microsoft.com/office/drawing/2014/main" id="{E192655F-1308-19F9-FD0C-DABF3DFF03C0}"/>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rmAutofit/>
          </a:bodyPr>
          <a:lstStyle/>
          <a:p>
            <a:pPr algn="ctr"/>
            <a:r>
              <a:rPr lang="en-IN" sz="4000" b="1" u="sng" dirty="0">
                <a:solidFill>
                  <a:srgbClr val="7030A0"/>
                </a:solidFill>
              </a:rPr>
              <a:t>Few Applications of </a:t>
            </a:r>
            <a:r>
              <a:rPr lang="en-IN" sz="4000" b="1" u="sng" dirty="0" err="1">
                <a:solidFill>
                  <a:srgbClr val="7030A0"/>
                </a:solidFill>
              </a:rPr>
              <a:t>IoT</a:t>
            </a:r>
            <a:endParaRPr lang="en-IN" sz="4000" b="1" u="sng" dirty="0">
              <a:solidFill>
                <a:srgbClr val="00B050"/>
              </a:solidFill>
            </a:endParaRPr>
          </a:p>
        </p:txBody>
      </p:sp>
      <p:sp>
        <p:nvSpPr>
          <p:cNvPr id="3" name="Content Placeholder 2"/>
          <p:cNvSpPr>
            <a:spLocks noGrp="1"/>
          </p:cNvSpPr>
          <p:nvPr>
            <p:ph idx="1"/>
          </p:nvPr>
        </p:nvSpPr>
        <p:spPr>
          <a:xfrm>
            <a:off x="428596" y="1285860"/>
            <a:ext cx="8229600" cy="5429288"/>
          </a:xfrm>
        </p:spPr>
        <p:txBody>
          <a:bodyPr>
            <a:normAutofit lnSpcReduction="10000"/>
          </a:bodyPr>
          <a:lstStyle/>
          <a:p>
            <a:pPr algn="just">
              <a:buClr>
                <a:srgbClr val="0000FF"/>
              </a:buClr>
              <a:buFont typeface="Wingdings" pitchFamily="2" charset="2"/>
              <a:buChar char="ü"/>
            </a:pPr>
            <a:r>
              <a:rPr lang="en-IN" sz="2800" dirty="0"/>
              <a:t>Building and Home automation</a:t>
            </a:r>
          </a:p>
          <a:p>
            <a:pPr algn="just">
              <a:buClr>
                <a:srgbClr val="0000FF"/>
              </a:buClr>
              <a:buFont typeface="Wingdings" pitchFamily="2" charset="2"/>
              <a:buChar char="ü"/>
            </a:pPr>
            <a:r>
              <a:rPr lang="en-IN" sz="2800" dirty="0"/>
              <a:t>Manufacturing</a:t>
            </a:r>
          </a:p>
          <a:p>
            <a:pPr algn="just">
              <a:buClr>
                <a:srgbClr val="0000FF"/>
              </a:buClr>
              <a:buFont typeface="Wingdings" pitchFamily="2" charset="2"/>
              <a:buChar char="ü"/>
            </a:pPr>
            <a:r>
              <a:rPr lang="en-IN" sz="2800" dirty="0"/>
              <a:t>Medical and Healthcare systems</a:t>
            </a:r>
          </a:p>
          <a:p>
            <a:pPr algn="just">
              <a:buClr>
                <a:srgbClr val="0000FF"/>
              </a:buClr>
              <a:buFont typeface="Wingdings" pitchFamily="2" charset="2"/>
              <a:buChar char="ü"/>
            </a:pPr>
            <a:r>
              <a:rPr lang="en-IN" sz="2800" dirty="0"/>
              <a:t>Media</a:t>
            </a:r>
          </a:p>
          <a:p>
            <a:pPr algn="just">
              <a:buClr>
                <a:srgbClr val="0000FF"/>
              </a:buClr>
              <a:buFont typeface="Wingdings" pitchFamily="2" charset="2"/>
              <a:buChar char="ü"/>
            </a:pPr>
            <a:r>
              <a:rPr lang="en-IN" sz="2800" dirty="0"/>
              <a:t>Environmental monitoring</a:t>
            </a:r>
          </a:p>
          <a:p>
            <a:pPr algn="just">
              <a:buClr>
                <a:srgbClr val="0000FF"/>
              </a:buClr>
              <a:buFont typeface="Wingdings" pitchFamily="2" charset="2"/>
              <a:buChar char="ü"/>
            </a:pPr>
            <a:r>
              <a:rPr lang="en-IN" sz="2800" dirty="0"/>
              <a:t>Infrastructure management</a:t>
            </a:r>
          </a:p>
          <a:p>
            <a:pPr algn="just">
              <a:buClr>
                <a:srgbClr val="0000FF"/>
              </a:buClr>
              <a:buFont typeface="Wingdings" pitchFamily="2" charset="2"/>
              <a:buChar char="ü"/>
            </a:pPr>
            <a:r>
              <a:rPr lang="en-IN" sz="2800" dirty="0"/>
              <a:t>Energy management</a:t>
            </a:r>
          </a:p>
          <a:p>
            <a:pPr algn="just">
              <a:buClr>
                <a:srgbClr val="0000FF"/>
              </a:buClr>
              <a:buFont typeface="Wingdings" pitchFamily="2" charset="2"/>
              <a:buChar char="ü"/>
            </a:pPr>
            <a:r>
              <a:rPr lang="en-IN" sz="2800" dirty="0"/>
              <a:t>Transportation</a:t>
            </a:r>
          </a:p>
          <a:p>
            <a:pPr algn="just">
              <a:buClr>
                <a:srgbClr val="0000FF"/>
              </a:buClr>
              <a:buFont typeface="Wingdings" pitchFamily="2" charset="2"/>
              <a:buChar char="ü"/>
            </a:pPr>
            <a:r>
              <a:rPr lang="en-IN" sz="2800" dirty="0"/>
              <a:t>Better quality of life for elderly</a:t>
            </a:r>
          </a:p>
          <a:p>
            <a:pPr algn="just">
              <a:buClr>
                <a:srgbClr val="0000FF"/>
              </a:buClr>
              <a:buFont typeface="Wingdings" pitchFamily="2" charset="2"/>
              <a:buChar char="ü"/>
            </a:pPr>
            <a:r>
              <a:rPr lang="en-IN" sz="2800" dirty="0"/>
              <a:t>... ... ...</a:t>
            </a:r>
            <a:endParaRPr lang="en-IN" sz="2800" b="1" i="1" dirty="0">
              <a:solidFill>
                <a:srgbClr val="0000FF"/>
              </a:solidFill>
            </a:endParaRPr>
          </a:p>
          <a:p>
            <a:pPr algn="ctr">
              <a:buClr>
                <a:srgbClr val="0000FF"/>
              </a:buClr>
              <a:buNone/>
            </a:pPr>
            <a:r>
              <a:rPr lang="en-IN" sz="2800" b="1" i="1" dirty="0">
                <a:solidFill>
                  <a:srgbClr val="0000FF"/>
                </a:solidFill>
              </a:rPr>
              <a:t>You name it, and you will have it in </a:t>
            </a:r>
            <a:r>
              <a:rPr lang="en-IN" sz="2800" b="1" i="1" dirty="0" err="1">
                <a:solidFill>
                  <a:srgbClr val="0000FF"/>
                </a:solidFill>
              </a:rPr>
              <a:t>IoT</a:t>
            </a:r>
            <a:r>
              <a:rPr lang="en-IN" sz="2800" b="1" i="1" dirty="0">
                <a:solidFill>
                  <a:srgbClr val="0000FF"/>
                </a:solidFill>
              </a:rPr>
              <a:t>!</a:t>
            </a:r>
            <a:endParaRPr lang="en-IN" sz="2800" dirty="0"/>
          </a:p>
          <a:p>
            <a:pPr algn="just">
              <a:buClr>
                <a:srgbClr val="0000FF"/>
              </a:buClr>
              <a:buFont typeface="Wingdings" pitchFamily="2" charset="2"/>
              <a:buChar char="ü"/>
            </a:pPr>
            <a:endParaRPr lang="en-IN" sz="2800" dirty="0"/>
          </a:p>
          <a:p>
            <a:pPr algn="just">
              <a:buClr>
                <a:srgbClr val="0000FF"/>
              </a:buClr>
              <a:buFont typeface="Wingdings" pitchFamily="2" charset="2"/>
              <a:buChar char="ü"/>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pic>
        <p:nvPicPr>
          <p:cNvPr id="5" name="Picture 4">
            <a:extLst>
              <a:ext uri="{FF2B5EF4-FFF2-40B4-BE49-F238E27FC236}">
                <a16:creationId xmlns:a16="http://schemas.microsoft.com/office/drawing/2014/main" id="{4F6DFE7F-CD1C-1F5C-D041-17EE41A970E1}"/>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2050" name="Picture 2"/>
          <p:cNvPicPr>
            <a:picLocks noChangeAspect="1" noChangeArrowheads="1"/>
          </p:cNvPicPr>
          <p:nvPr/>
        </p:nvPicPr>
        <p:blipFill>
          <a:blip r:embed="rId2"/>
          <a:srcRect/>
          <a:stretch>
            <a:fillRect/>
          </a:stretch>
        </p:blipFill>
        <p:spPr bwMode="auto">
          <a:xfrm>
            <a:off x="500066" y="-4433"/>
            <a:ext cx="8001024" cy="6862457"/>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4F541B2C-7BCE-4619-ED58-916EF8E6958C}"/>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1462"/>
            <a:ext cx="8229600" cy="796086"/>
          </a:xfrm>
        </p:spPr>
        <p:txBody>
          <a:bodyPr>
            <a:normAutofit/>
          </a:bodyPr>
          <a:lstStyle/>
          <a:p>
            <a:pPr algn="ctr"/>
            <a:r>
              <a:rPr lang="en-IN" sz="4000" b="1" dirty="0">
                <a:solidFill>
                  <a:schemeClr val="tx1"/>
                </a:solidFill>
              </a:rPr>
              <a:t>Plan of Presentation</a:t>
            </a:r>
            <a:endParaRPr lang="en-IN" sz="5400" dirty="0">
              <a:solidFill>
                <a:schemeClr val="tx1"/>
              </a:solidFill>
            </a:endParaRPr>
          </a:p>
        </p:txBody>
      </p:sp>
      <p:sp>
        <p:nvSpPr>
          <p:cNvPr id="3" name="Content Placeholder 2"/>
          <p:cNvSpPr>
            <a:spLocks noGrp="1"/>
          </p:cNvSpPr>
          <p:nvPr>
            <p:ph idx="1"/>
          </p:nvPr>
        </p:nvSpPr>
        <p:spPr>
          <a:xfrm>
            <a:off x="428596" y="928694"/>
            <a:ext cx="8229600" cy="5715016"/>
          </a:xfrm>
        </p:spPr>
        <p:txBody>
          <a:bodyPr>
            <a:normAutofit fontScale="92500" lnSpcReduction="20000"/>
          </a:bodyPr>
          <a:lstStyle/>
          <a:p>
            <a:pPr lvl="0" algn="just">
              <a:lnSpc>
                <a:spcPct val="150000"/>
              </a:lnSpc>
              <a:buClr>
                <a:srgbClr val="FF00FF"/>
              </a:buClr>
              <a:buFont typeface="Wingdings" pitchFamily="2" charset="2"/>
              <a:buChar char="Ø"/>
            </a:pPr>
            <a:r>
              <a:rPr lang="en-IN" dirty="0">
                <a:solidFill>
                  <a:srgbClr val="0000FF"/>
                </a:solidFill>
              </a:rPr>
              <a:t>What is Internet of Things?</a:t>
            </a:r>
          </a:p>
          <a:p>
            <a:pPr lvl="0" algn="just">
              <a:lnSpc>
                <a:spcPct val="150000"/>
              </a:lnSpc>
              <a:buClr>
                <a:srgbClr val="FF00FF"/>
              </a:buClr>
              <a:buFont typeface="Wingdings" pitchFamily="2" charset="2"/>
              <a:buChar char="Ø"/>
            </a:pPr>
            <a:r>
              <a:rPr lang="en-IN" dirty="0">
                <a:solidFill>
                  <a:srgbClr val="0000FF"/>
                </a:solidFill>
              </a:rPr>
              <a:t>How </a:t>
            </a:r>
            <a:r>
              <a:rPr lang="en-IN" dirty="0" err="1">
                <a:solidFill>
                  <a:srgbClr val="0000FF"/>
                </a:solidFill>
              </a:rPr>
              <a:t>IoT</a:t>
            </a:r>
            <a:r>
              <a:rPr lang="en-IN" dirty="0">
                <a:solidFill>
                  <a:srgbClr val="0000FF"/>
                </a:solidFill>
              </a:rPr>
              <a:t> Works?</a:t>
            </a:r>
          </a:p>
          <a:p>
            <a:pPr lvl="0" algn="just">
              <a:lnSpc>
                <a:spcPct val="150000"/>
              </a:lnSpc>
              <a:buClr>
                <a:srgbClr val="FF00FF"/>
              </a:buClr>
              <a:buFont typeface="Wingdings" pitchFamily="2" charset="2"/>
              <a:buChar char="Ø"/>
            </a:pPr>
            <a:r>
              <a:rPr lang="en-IN" dirty="0">
                <a:solidFill>
                  <a:srgbClr val="0000FF"/>
                </a:solidFill>
              </a:rPr>
              <a:t>Current Status &amp; Future Prospect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Knowledge Management – From Data to Wisdom</a:t>
            </a:r>
          </a:p>
          <a:p>
            <a:pPr lvl="0" algn="just">
              <a:lnSpc>
                <a:spcPct val="150000"/>
              </a:lnSpc>
              <a:buClr>
                <a:srgbClr val="FF00FF"/>
              </a:buClr>
              <a:buFont typeface="Wingdings" pitchFamily="2" charset="2"/>
              <a:buChar char="Ø"/>
            </a:pPr>
            <a:r>
              <a:rPr lang="en-IN" dirty="0">
                <a:solidFill>
                  <a:srgbClr val="0000FF"/>
                </a:solidFill>
              </a:rPr>
              <a:t>The Future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The Potential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Few Applications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Technological Challenges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Criticisms &amp; Controversies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References</a:t>
            </a:r>
          </a:p>
          <a:p>
            <a:pPr algn="just">
              <a:buFont typeface="Wingdings" pitchFamily="2" charset="2"/>
              <a:buChar char="Ø"/>
            </a:pPr>
            <a:endParaRPr lang="en-IN" dirty="0"/>
          </a:p>
          <a:p>
            <a:pPr algn="just">
              <a:buFont typeface="Wingdings" pitchFamily="2" charset="2"/>
              <a:buChar char="Ø"/>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pic>
        <p:nvPicPr>
          <p:cNvPr id="5" name="Picture 4">
            <a:extLst>
              <a:ext uri="{FF2B5EF4-FFF2-40B4-BE49-F238E27FC236}">
                <a16:creationId xmlns:a16="http://schemas.microsoft.com/office/drawing/2014/main" id="{BA36D642-A05D-581B-2495-184CA15379C3}"/>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0" y="11011"/>
            <a:ext cx="9144000" cy="6418385"/>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64F6F4EB-13DB-174A-3BBD-FBDCE2143070}"/>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a:p>
        </p:txBody>
      </p:sp>
      <p:pic>
        <p:nvPicPr>
          <p:cNvPr id="5122" name="Picture 2"/>
          <p:cNvPicPr>
            <a:picLocks noChangeAspect="1" noChangeArrowheads="1"/>
          </p:cNvPicPr>
          <p:nvPr/>
        </p:nvPicPr>
        <p:blipFill>
          <a:blip r:embed="rId2"/>
          <a:srcRect l="18164" t="17578" r="19726" b="12109"/>
          <a:stretch>
            <a:fillRect/>
          </a:stretch>
        </p:blipFill>
        <p:spPr bwMode="auto">
          <a:xfrm>
            <a:off x="0" y="0"/>
            <a:ext cx="9149982" cy="6215082"/>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130745E7-9D78-5C44-8872-09E4C0793642}"/>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714372"/>
          </a:xfrm>
        </p:spPr>
        <p:txBody>
          <a:bodyPr>
            <a:normAutofit/>
          </a:bodyPr>
          <a:lstStyle/>
          <a:p>
            <a:pPr algn="ctr"/>
            <a:r>
              <a:rPr lang="en-IN" sz="3600" b="1" u="sng" dirty="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457200" y="4500570"/>
            <a:ext cx="8229600" cy="2357430"/>
          </a:xfrm>
        </p:spPr>
        <p:txBody>
          <a:bodyPr>
            <a:normAutofit/>
          </a:bodyPr>
          <a:lstStyle/>
          <a:p>
            <a:pPr algn="just">
              <a:buNone/>
            </a:pPr>
            <a:r>
              <a:rPr lang="en-IN" sz="2200" i="1" dirty="0"/>
              <a:t>	</a:t>
            </a:r>
            <a:r>
              <a:rPr lang="en-IN" sz="2200" b="1" i="1" dirty="0"/>
              <a:t> 	</a:t>
            </a:r>
            <a:r>
              <a:rPr lang="en-IN" sz="2400" dirty="0"/>
              <a:t>In the world of </a:t>
            </a:r>
            <a:r>
              <a:rPr lang="en-IN" sz="2400" dirty="0" err="1"/>
              <a:t>IoT</a:t>
            </a:r>
            <a:r>
              <a:rPr lang="en-IN" sz="2400" dirty="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p>
          <a:p>
            <a:pPr>
              <a:buNone/>
            </a:pPr>
            <a:endParaRPr lang="en-IN" sz="2200" dirty="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pic>
        <p:nvPicPr>
          <p:cNvPr id="8" name="Picture 7"/>
          <p:cNvPicPr/>
          <p:nvPr/>
        </p:nvPicPr>
        <p:blipFill>
          <a:blip r:embed="rId2"/>
          <a:srcRect/>
          <a:stretch>
            <a:fillRect/>
          </a:stretch>
        </p:blipFill>
        <p:spPr bwMode="auto">
          <a:xfrm>
            <a:off x="2428860" y="714356"/>
            <a:ext cx="4143404" cy="3786214"/>
          </a:xfrm>
          <a:prstGeom prst="rect">
            <a:avLst/>
          </a:prstGeom>
          <a:noFill/>
          <a:ln w="9525">
            <a:noFill/>
            <a:miter lim="800000"/>
            <a:headEnd/>
            <a:tailEnd/>
          </a:ln>
        </p:spPr>
      </p:pic>
      <p:pic>
        <p:nvPicPr>
          <p:cNvPr id="7" name="Picture 6">
            <a:extLst>
              <a:ext uri="{FF2B5EF4-FFF2-40B4-BE49-F238E27FC236}">
                <a16:creationId xmlns:a16="http://schemas.microsoft.com/office/drawing/2014/main" id="{53C62C0A-A0F9-5776-2C07-5878B83B241C}"/>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00042"/>
            <a:ext cx="8229600" cy="6160718"/>
          </a:xfrm>
        </p:spPr>
        <p:txBody>
          <a:bodyPr>
            <a:normAutofit fontScale="77500" lnSpcReduction="20000"/>
          </a:bodyPr>
          <a:lstStyle/>
          <a:p>
            <a:pPr>
              <a:buNone/>
            </a:pPr>
            <a:r>
              <a:rPr lang="en-IN" sz="4600" b="1" i="1" dirty="0">
                <a:solidFill>
                  <a:srgbClr val="0000FF"/>
                </a:solidFill>
              </a:rPr>
              <a:t>		</a:t>
            </a:r>
            <a:r>
              <a:rPr lang="en-IN" sz="3100" dirty="0"/>
              <a:t>Of course, we know nothing remains static, especially when it comes to the Internet. Initiatives and advances, such as Cisco‘s Planetary Skin, GE’s Industrial Internet, HP‘s central nervous system for the earth (</a:t>
            </a:r>
            <a:r>
              <a:rPr lang="en-IN" sz="3100" dirty="0" err="1"/>
              <a:t>CeNSE</a:t>
            </a:r>
            <a:r>
              <a:rPr lang="en-IN" sz="3100" dirty="0"/>
              <a:t>), and smart dust, have the potential to add millions—even billions—of sensors to the Internet. </a:t>
            </a:r>
          </a:p>
          <a:p>
            <a:pPr algn="just">
              <a:buNone/>
            </a:pPr>
            <a:r>
              <a:rPr lang="en-IN" sz="3100" dirty="0"/>
              <a:t>		As cows, water pipes, people, and even shoes, trees, and animals become connected to </a:t>
            </a:r>
            <a:r>
              <a:rPr lang="en-IN" sz="3100" dirty="0" err="1"/>
              <a:t>IoT</a:t>
            </a:r>
            <a:r>
              <a:rPr lang="en-IN" sz="3100" dirty="0"/>
              <a:t>, the world has the potential to become a better place.</a:t>
            </a:r>
          </a:p>
          <a:p>
            <a:pPr algn="just">
              <a:buNone/>
            </a:pPr>
            <a:r>
              <a:rPr lang="en-IN" sz="3100" dirty="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p>
          <a:p>
            <a:pPr algn="just">
              <a:buNone/>
            </a:pPr>
            <a:endParaRPr lang="en-IN" sz="3100" dirty="0"/>
          </a:p>
          <a:p>
            <a:pPr algn="ctr">
              <a:buNone/>
            </a:pPr>
            <a:r>
              <a:rPr lang="en-IN" sz="3200" b="1" i="1" dirty="0">
                <a:solidFill>
                  <a:srgbClr val="0000FF"/>
                </a:solidFill>
              </a:rPr>
              <a:t> “How much more </a:t>
            </a:r>
            <a:r>
              <a:rPr lang="en-IN" sz="3200" b="1" i="1" dirty="0" err="1">
                <a:solidFill>
                  <a:srgbClr val="0000FF"/>
                </a:solidFill>
              </a:rPr>
              <a:t>IoT</a:t>
            </a:r>
            <a:r>
              <a:rPr lang="en-IN" sz="3200" b="1" i="1" dirty="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dirty="0"/>
          </a:p>
        </p:txBody>
      </p:sp>
      <p:pic>
        <p:nvPicPr>
          <p:cNvPr id="5" name="Picture 4">
            <a:extLst>
              <a:ext uri="{FF2B5EF4-FFF2-40B4-BE49-F238E27FC236}">
                <a16:creationId xmlns:a16="http://schemas.microsoft.com/office/drawing/2014/main" id="{AA0A29A2-9A9A-2292-E6E9-FB84A4A2ACB5}"/>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a:bodyPr>
          <a:lstStyle/>
          <a:p>
            <a:pPr algn="just">
              <a:buNone/>
            </a:pPr>
            <a:r>
              <a:rPr lang="en-IN" i="1" dirty="0"/>
              <a:t>		</a:t>
            </a:r>
            <a:r>
              <a:rPr lang="en-IN" dirty="0"/>
              <a:t>Internet of Things is the next stage of the information revolution and referenced the inter-connectivity of everything from urban transport to medical devices to household appliances.</a:t>
            </a:r>
          </a:p>
          <a:p>
            <a:pPr algn="just">
              <a:buNone/>
            </a:pPr>
            <a:r>
              <a:rPr lang="en-IN" dirty="0"/>
              <a:t>		Integration with the Internet implies that devices will use an IP address as a unique identifier. However, due to the limited address space of IPv4 (which allows for 4.3 billion unique addresses), objects in the </a:t>
            </a:r>
            <a:r>
              <a:rPr lang="en-IN" dirty="0" err="1"/>
              <a:t>IoT</a:t>
            </a:r>
            <a:r>
              <a:rPr lang="en-IN" dirty="0"/>
              <a:t> will have to use IPv6 to accommodate the extremely large address space required.</a:t>
            </a:r>
          </a:p>
          <a:p>
            <a:pPr algn="just">
              <a:buNone/>
            </a:pPr>
            <a:r>
              <a:rPr lang="en-IN" dirty="0"/>
              <a:t>		Objects in the </a:t>
            </a:r>
            <a:r>
              <a:rPr lang="en-IN" dirty="0" err="1"/>
              <a:t>IoT</a:t>
            </a:r>
            <a:r>
              <a:rPr lang="en-IN" dirty="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pic>
        <p:nvPicPr>
          <p:cNvPr id="5" name="Picture 4">
            <a:extLst>
              <a:ext uri="{FF2B5EF4-FFF2-40B4-BE49-F238E27FC236}">
                <a16:creationId xmlns:a16="http://schemas.microsoft.com/office/drawing/2014/main" id="{735EF8E7-8977-1082-7C84-62F848127B49}"/>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lnSpcReduction="10000"/>
          </a:bodyPr>
          <a:lstStyle/>
          <a:p>
            <a:pPr algn="just">
              <a:buNone/>
            </a:pPr>
            <a:r>
              <a:rPr lang="en-IN" i="1" dirty="0"/>
              <a:t>		</a:t>
            </a:r>
            <a:r>
              <a:rPr lang="en-IN" dirty="0"/>
              <a:t> On the other hand, </a:t>
            </a:r>
            <a:r>
              <a:rPr lang="en-IN" dirty="0" err="1"/>
              <a:t>IoT</a:t>
            </a:r>
            <a:r>
              <a:rPr lang="en-IN" dirty="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a:t>		</a:t>
            </a:r>
          </a:p>
          <a:p>
            <a:pPr algn="just">
              <a:buNone/>
            </a:pPr>
            <a:r>
              <a:rPr lang="en-IN" dirty="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pic>
        <p:nvPicPr>
          <p:cNvPr id="5" name="Picture 4">
            <a:extLst>
              <a:ext uri="{FF2B5EF4-FFF2-40B4-BE49-F238E27FC236}">
                <a16:creationId xmlns:a16="http://schemas.microsoft.com/office/drawing/2014/main" id="{93E06FB3-DF0B-869A-F86B-31BD802F5113}"/>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0" y="0"/>
            <a:ext cx="9144000" cy="6038491"/>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F41ACC50-BD8E-E644-22F0-9BCD3316B961}"/>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7170"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433BC6DE-D218-0D40-027C-32BCBF220E69}"/>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8194" name="Picture 2"/>
          <p:cNvPicPr>
            <a:picLocks noChangeAspect="1" noChangeArrowheads="1"/>
          </p:cNvPicPr>
          <p:nvPr/>
        </p:nvPicPr>
        <p:blipFill>
          <a:blip r:embed="rId2"/>
          <a:srcRect l="18750" t="18554" r="19726" b="12109"/>
          <a:stretch>
            <a:fillRect/>
          </a:stretch>
        </p:blipFill>
        <p:spPr bwMode="auto">
          <a:xfrm>
            <a:off x="-1" y="0"/>
            <a:ext cx="9085671" cy="6143644"/>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640C3245-370B-22CA-0BE0-9523A697A3FD}"/>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9218" name="Picture 2"/>
          <p:cNvPicPr>
            <a:picLocks noChangeAspect="1" noChangeArrowheads="1"/>
          </p:cNvPicPr>
          <p:nvPr/>
        </p:nvPicPr>
        <p:blipFill>
          <a:blip r:embed="rId2"/>
          <a:srcRect l="18164" t="16601" r="19726" b="12109"/>
          <a:stretch>
            <a:fillRect/>
          </a:stretch>
        </p:blipFill>
        <p:spPr bwMode="auto">
          <a:xfrm>
            <a:off x="0" y="-71462"/>
            <a:ext cx="9128372" cy="6286520"/>
          </a:xfrm>
          <a:prstGeom prst="rect">
            <a:avLst/>
          </a:prstGeom>
          <a:noFill/>
          <a:ln w="9525">
            <a:noFill/>
            <a:miter lim="800000"/>
            <a:headEnd/>
            <a:tailEnd/>
          </a:ln>
          <a:effectLst/>
        </p:spPr>
      </p:pic>
      <p:sp>
        <p:nvSpPr>
          <p:cNvPr id="5" name="Rectangle 4"/>
          <p:cNvSpPr/>
          <p:nvPr/>
        </p:nvSpPr>
        <p:spPr>
          <a:xfrm>
            <a:off x="357190" y="6263366"/>
            <a:ext cx="8501090" cy="523220"/>
          </a:xfrm>
          <a:prstGeom prst="rect">
            <a:avLst/>
          </a:prstGeom>
        </p:spPr>
        <p:txBody>
          <a:bodyPr wrap="square">
            <a:spAutoFit/>
          </a:bodyPr>
          <a:lstStyle/>
          <a:p>
            <a:pPr algn="ctr"/>
            <a:r>
              <a:rPr lang="en-IN" sz="2800" b="1" i="1" dirty="0" err="1">
                <a:solidFill>
                  <a:srgbClr val="0000FF"/>
                </a:solidFill>
              </a:rPr>
              <a:t>IoT</a:t>
            </a:r>
            <a:r>
              <a:rPr lang="en-IN" sz="2800" b="1" i="1" dirty="0">
                <a:solidFill>
                  <a:srgbClr val="0000FF"/>
                </a:solidFill>
              </a:rPr>
              <a:t> helps you in LIFE LOGGING</a:t>
            </a:r>
            <a:endParaRPr lang="en-IN" sz="2800" dirty="0"/>
          </a:p>
        </p:txBody>
      </p:sp>
      <p:pic>
        <p:nvPicPr>
          <p:cNvPr id="6" name="Picture 5">
            <a:extLst>
              <a:ext uri="{FF2B5EF4-FFF2-40B4-BE49-F238E27FC236}">
                <a16:creationId xmlns:a16="http://schemas.microsoft.com/office/drawing/2014/main" id="{4596B66F-8E5E-3C7B-6C08-9507ECE75430}"/>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a:bodyPr>
          <a:lstStyle/>
          <a:p>
            <a:pPr algn="ctr"/>
            <a:r>
              <a:rPr lang="en-IN" sz="4000" b="1" dirty="0">
                <a:solidFill>
                  <a:srgbClr val="7030A0"/>
                </a:solidFill>
              </a:rPr>
              <a:t>What is </a:t>
            </a:r>
            <a:r>
              <a:rPr lang="en-IN" sz="4000" b="1" dirty="0" err="1">
                <a:solidFill>
                  <a:srgbClr val="7030A0"/>
                </a:solidFill>
              </a:rPr>
              <a:t>IoT</a:t>
            </a:r>
            <a:r>
              <a:rPr lang="en-IN" sz="4000" b="1" dirty="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fontScale="92500" lnSpcReduction="10000"/>
          </a:bodyPr>
          <a:lstStyle/>
          <a:p>
            <a:pPr algn="just">
              <a:lnSpc>
                <a:spcPct val="150000"/>
              </a:lnSpc>
              <a:buNone/>
            </a:pPr>
            <a:r>
              <a:rPr lang="en-IN" dirty="0"/>
              <a:t>		The Internet of Things (</a:t>
            </a:r>
            <a:r>
              <a:rPr lang="en-IN" dirty="0" err="1"/>
              <a:t>IoT</a:t>
            </a:r>
            <a:r>
              <a:rPr lang="en-IN" dirty="0"/>
              <a:t>) is the network of physical objects or "things" embedded with electronics, software, sensors, and network connectivity, which enables these objects to collect and exchange data. </a:t>
            </a:r>
          </a:p>
          <a:p>
            <a:pPr algn="just">
              <a:lnSpc>
                <a:spcPct val="150000"/>
              </a:lnSpc>
              <a:buNone/>
            </a:pPr>
            <a:r>
              <a:rPr lang="en-IN" dirty="0"/>
              <a:t>		</a:t>
            </a:r>
            <a:r>
              <a:rPr lang="en-IN" dirty="0" err="1"/>
              <a:t>IoT</a:t>
            </a:r>
            <a:r>
              <a:rPr lang="en-IN" dirty="0"/>
              <a: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nSpc>
                <a:spcPct val="150000"/>
              </a:lnSpc>
              <a:buNone/>
            </a:pPr>
            <a:r>
              <a:rPr lang="en-IN" dirty="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pic>
        <p:nvPicPr>
          <p:cNvPr id="5" name="Picture 4">
            <a:extLst>
              <a:ext uri="{FF2B5EF4-FFF2-40B4-BE49-F238E27FC236}">
                <a16:creationId xmlns:a16="http://schemas.microsoft.com/office/drawing/2014/main" id="{1EDED930-C992-7AA3-DC86-FDF38B944AFB}"/>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pic>
        <p:nvPicPr>
          <p:cNvPr id="11266" name="Picture 2"/>
          <p:cNvPicPr>
            <a:picLocks noChangeAspect="1" noChangeArrowheads="1"/>
          </p:cNvPicPr>
          <p:nvPr/>
        </p:nvPicPr>
        <p:blipFill>
          <a:blip r:embed="rId2"/>
          <a:srcRect l="18164" t="18554" r="20312" b="12109"/>
          <a:stretch>
            <a:fillRect/>
          </a:stretch>
        </p:blipFill>
        <p:spPr bwMode="auto">
          <a:xfrm>
            <a:off x="0" y="0"/>
            <a:ext cx="9144000" cy="618308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A705AE3A-3CE0-9F79-2754-1D16AFA7621D}"/>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a:solidFill>
                  <a:srgbClr val="7030A0"/>
                </a:solidFill>
              </a:rPr>
              <a:t>TECHNOLOGICAL CHALLENGES OF </a:t>
            </a:r>
            <a:r>
              <a:rPr lang="en-IN" sz="3600" b="1" u="sng" dirty="0" err="1">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428596" y="1285860"/>
            <a:ext cx="8229600" cy="5429288"/>
          </a:xfrm>
        </p:spPr>
        <p:txBody>
          <a:bodyPr>
            <a:normAutofit fontScale="92500"/>
          </a:bodyPr>
          <a:lstStyle/>
          <a:p>
            <a:pPr>
              <a:buNone/>
            </a:pPr>
            <a:r>
              <a:rPr lang="en-IN" sz="2800" dirty="0"/>
              <a:t>	At present </a:t>
            </a:r>
            <a:r>
              <a:rPr lang="en-IN" sz="2800" dirty="0" err="1"/>
              <a:t>IoT</a:t>
            </a:r>
            <a:r>
              <a:rPr lang="en-IN" sz="2800" dirty="0"/>
              <a:t> is faced with many challenges, such as:</a:t>
            </a:r>
          </a:p>
          <a:p>
            <a:pPr algn="just">
              <a:buClr>
                <a:srgbClr val="0000FF"/>
              </a:buClr>
              <a:buFont typeface="Wingdings" pitchFamily="2" charset="2"/>
              <a:buChar char="§"/>
            </a:pPr>
            <a:r>
              <a:rPr lang="en-IN" sz="2800" dirty="0"/>
              <a:t>Scalability</a:t>
            </a:r>
          </a:p>
          <a:p>
            <a:pPr algn="just">
              <a:buClr>
                <a:srgbClr val="0000FF"/>
              </a:buClr>
              <a:buFont typeface="Wingdings" pitchFamily="2" charset="2"/>
              <a:buChar char="§"/>
            </a:pPr>
            <a:r>
              <a:rPr lang="en-IN" sz="2800" dirty="0"/>
              <a:t>Technological Standardization</a:t>
            </a:r>
          </a:p>
          <a:p>
            <a:pPr algn="just">
              <a:buClr>
                <a:srgbClr val="0000FF"/>
              </a:buClr>
              <a:buFont typeface="Wingdings" pitchFamily="2" charset="2"/>
              <a:buChar char="§"/>
            </a:pPr>
            <a:r>
              <a:rPr lang="en-IN" sz="2800" dirty="0"/>
              <a:t>Inter operability</a:t>
            </a:r>
          </a:p>
          <a:p>
            <a:pPr algn="just">
              <a:buClr>
                <a:srgbClr val="0000FF"/>
              </a:buClr>
              <a:buFont typeface="Wingdings" pitchFamily="2" charset="2"/>
              <a:buChar char="§"/>
            </a:pPr>
            <a:r>
              <a:rPr lang="en-IN" sz="2800" dirty="0"/>
              <a:t>Discovery</a:t>
            </a:r>
          </a:p>
          <a:p>
            <a:pPr algn="just">
              <a:buClr>
                <a:srgbClr val="0000FF"/>
              </a:buClr>
              <a:buFont typeface="Wingdings" pitchFamily="2" charset="2"/>
              <a:buChar char="§"/>
            </a:pPr>
            <a:r>
              <a:rPr lang="en-IN" sz="2800" dirty="0"/>
              <a:t>Software complexity</a:t>
            </a:r>
          </a:p>
          <a:p>
            <a:pPr algn="just">
              <a:buClr>
                <a:srgbClr val="0000FF"/>
              </a:buClr>
              <a:buFont typeface="Wingdings" pitchFamily="2" charset="2"/>
              <a:buChar char="§"/>
            </a:pPr>
            <a:r>
              <a:rPr lang="en-IN" sz="2800" dirty="0"/>
              <a:t>Data volumes and interpretation</a:t>
            </a:r>
          </a:p>
          <a:p>
            <a:pPr algn="just">
              <a:buClr>
                <a:srgbClr val="0000FF"/>
              </a:buClr>
              <a:buFont typeface="Wingdings" pitchFamily="2" charset="2"/>
              <a:buChar char="§"/>
            </a:pPr>
            <a:r>
              <a:rPr lang="en-IN" sz="2800" dirty="0"/>
              <a:t>Power Supply</a:t>
            </a:r>
          </a:p>
          <a:p>
            <a:pPr algn="just">
              <a:buClr>
                <a:srgbClr val="0000FF"/>
              </a:buClr>
              <a:buFont typeface="Wingdings" pitchFamily="2" charset="2"/>
              <a:buChar char="§"/>
            </a:pPr>
            <a:r>
              <a:rPr lang="en-IN" sz="2800" dirty="0"/>
              <a:t>Interaction and short range communication</a:t>
            </a:r>
          </a:p>
          <a:p>
            <a:pPr algn="just">
              <a:buClr>
                <a:srgbClr val="0000FF"/>
              </a:buClr>
              <a:buFont typeface="Wingdings" pitchFamily="2" charset="2"/>
              <a:buChar char="§"/>
            </a:pPr>
            <a:r>
              <a:rPr lang="en-IN" sz="2800" dirty="0"/>
              <a:t>Wireless communication</a:t>
            </a:r>
          </a:p>
          <a:p>
            <a:pPr algn="just">
              <a:buClr>
                <a:srgbClr val="0000FF"/>
              </a:buClr>
              <a:buFont typeface="Wingdings" pitchFamily="2" charset="2"/>
              <a:buChar char="§"/>
            </a:pPr>
            <a:r>
              <a:rPr lang="en-IN" sz="2800" dirty="0"/>
              <a:t>Fault tolerance</a:t>
            </a:r>
          </a:p>
          <a:p>
            <a:pPr algn="just">
              <a:buClr>
                <a:srgbClr val="0000FF"/>
              </a:buClr>
              <a:buFont typeface="Wingdings" pitchFamily="2" charset="2"/>
              <a:buChar char="§"/>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pic>
        <p:nvPicPr>
          <p:cNvPr id="5" name="Picture 4">
            <a:extLst>
              <a:ext uri="{FF2B5EF4-FFF2-40B4-BE49-F238E27FC236}">
                <a16:creationId xmlns:a16="http://schemas.microsoft.com/office/drawing/2014/main" id="{8316CE03-3C7C-9333-1257-96EE6C0A9F1B}"/>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32</a:t>
            </a:fld>
            <a:endParaRPr lang="en-IN"/>
          </a:p>
        </p:txBody>
      </p:sp>
      <p:pic>
        <p:nvPicPr>
          <p:cNvPr id="4098" name="Picture 2"/>
          <p:cNvPicPr>
            <a:picLocks noChangeAspect="1" noChangeArrowheads="1"/>
          </p:cNvPicPr>
          <p:nvPr/>
        </p:nvPicPr>
        <p:blipFill>
          <a:blip r:embed="rId2"/>
          <a:srcRect l="18164" t="17578" r="19726" b="12109"/>
          <a:stretch>
            <a:fillRect/>
          </a:stretch>
        </p:blipFill>
        <p:spPr bwMode="auto">
          <a:xfrm>
            <a:off x="-5950" y="-24"/>
            <a:ext cx="9149982" cy="6215082"/>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A822B424-7085-D0BD-E5C6-315F5B53604D}"/>
              </a:ext>
            </a:extLst>
          </p:cNvPr>
          <p:cNvPicPr>
            <a:picLocks noChangeAspect="1"/>
          </p:cNvPicPr>
          <p:nvPr/>
        </p:nvPicPr>
        <p:blipFill>
          <a:blip r:embed="rId3"/>
          <a:stretch>
            <a:fillRect/>
          </a:stretch>
        </p:blipFill>
        <p:spPr>
          <a:xfrm>
            <a:off x="9037" y="6108127"/>
            <a:ext cx="609653" cy="74987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a:solidFill>
                  <a:srgbClr val="FF0000"/>
                </a:solidFill>
              </a:rPr>
              <a:t>Criticisms and Controversies of </a:t>
            </a:r>
            <a:r>
              <a:rPr lang="en-IN" sz="3600" b="1" u="sng" dirty="0" err="1">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428596" y="1285860"/>
            <a:ext cx="8229600" cy="5429288"/>
          </a:xfrm>
        </p:spPr>
        <p:txBody>
          <a:bodyPr>
            <a:normAutofit fontScale="92500" lnSpcReduction="10000"/>
          </a:bodyPr>
          <a:lstStyle/>
          <a:p>
            <a:pPr algn="just">
              <a:buNone/>
            </a:pPr>
            <a:r>
              <a:rPr lang="en-IN" sz="2800" dirty="0"/>
              <a:t>		Scholars and social observers and pessimists have doubts about the promises of the ubiquitous computing revolution, in the areas as:</a:t>
            </a:r>
          </a:p>
          <a:p>
            <a:pPr algn="just">
              <a:buNone/>
            </a:pPr>
            <a:endParaRPr lang="en-IN" sz="2800" dirty="0"/>
          </a:p>
          <a:p>
            <a:pPr algn="just">
              <a:buClr>
                <a:srgbClr val="0000FF"/>
              </a:buClr>
              <a:buFont typeface="Wingdings" pitchFamily="2" charset="2"/>
              <a:buChar char="§"/>
            </a:pPr>
            <a:r>
              <a:rPr lang="en-IN" sz="2800" dirty="0"/>
              <a:t>Privacy</a:t>
            </a:r>
          </a:p>
          <a:p>
            <a:pPr algn="just">
              <a:buClr>
                <a:srgbClr val="0000FF"/>
              </a:buClr>
              <a:buFont typeface="Wingdings" pitchFamily="2" charset="2"/>
              <a:buChar char="§"/>
            </a:pPr>
            <a:r>
              <a:rPr lang="en-IN" sz="2800" dirty="0"/>
              <a:t>Security</a:t>
            </a:r>
          </a:p>
          <a:p>
            <a:pPr algn="just">
              <a:buClr>
                <a:srgbClr val="0000FF"/>
              </a:buClr>
              <a:buFont typeface="Wingdings" pitchFamily="2" charset="2"/>
              <a:buChar char="§"/>
            </a:pPr>
            <a:r>
              <a:rPr lang="en-IN" sz="2800" dirty="0"/>
              <a:t>Autonomy and Control</a:t>
            </a:r>
          </a:p>
          <a:p>
            <a:pPr algn="just">
              <a:buClr>
                <a:srgbClr val="0000FF"/>
              </a:buClr>
              <a:buFont typeface="Wingdings" pitchFamily="2" charset="2"/>
              <a:buChar char="§"/>
            </a:pPr>
            <a:r>
              <a:rPr lang="en-IN" sz="2800" dirty="0"/>
              <a:t>Social control</a:t>
            </a:r>
          </a:p>
          <a:p>
            <a:pPr algn="just">
              <a:buClr>
                <a:srgbClr val="0000FF"/>
              </a:buClr>
              <a:buFont typeface="Wingdings" pitchFamily="2" charset="2"/>
              <a:buChar char="§"/>
            </a:pPr>
            <a:r>
              <a:rPr lang="en-IN" sz="2800" dirty="0"/>
              <a:t>Political manipulation</a:t>
            </a:r>
          </a:p>
          <a:p>
            <a:pPr algn="just">
              <a:buClr>
                <a:srgbClr val="0000FF"/>
              </a:buClr>
              <a:buFont typeface="Wingdings" pitchFamily="2" charset="2"/>
              <a:buChar char="§"/>
            </a:pPr>
            <a:r>
              <a:rPr lang="en-IN" sz="2800" dirty="0"/>
              <a:t>Design</a:t>
            </a:r>
          </a:p>
          <a:p>
            <a:pPr algn="just">
              <a:buClr>
                <a:srgbClr val="0000FF"/>
              </a:buClr>
              <a:buFont typeface="Wingdings" pitchFamily="2" charset="2"/>
              <a:buChar char="§"/>
            </a:pPr>
            <a:r>
              <a:rPr lang="en-IN" sz="2800" dirty="0"/>
              <a:t>Environmental impact</a:t>
            </a:r>
          </a:p>
          <a:p>
            <a:pPr algn="just">
              <a:buClr>
                <a:srgbClr val="0000FF"/>
              </a:buClr>
              <a:buFont typeface="Wingdings" pitchFamily="2" charset="2"/>
              <a:buChar char="§"/>
            </a:pPr>
            <a:r>
              <a:rPr lang="en-IN" sz="2800" dirty="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33</a:t>
            </a:fld>
            <a:endParaRPr lang="en-IN"/>
          </a:p>
        </p:txBody>
      </p:sp>
      <p:pic>
        <p:nvPicPr>
          <p:cNvPr id="5" name="Picture 4">
            <a:extLst>
              <a:ext uri="{FF2B5EF4-FFF2-40B4-BE49-F238E27FC236}">
                <a16:creationId xmlns:a16="http://schemas.microsoft.com/office/drawing/2014/main" id="{4FF8C073-15FF-F601-09F9-F99DB8AD13F6}"/>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34</a:t>
            </a:fld>
            <a:endParaRPr lang="en-IN"/>
          </a:p>
        </p:txBody>
      </p:sp>
      <p:pic>
        <p:nvPicPr>
          <p:cNvPr id="10242"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7A4F0F2B-0CE4-3AF1-66A9-13C4058173E4}"/>
              </a:ext>
            </a:extLst>
          </p:cNvPr>
          <p:cNvPicPr>
            <a:picLocks noChangeAspect="1"/>
          </p:cNvPicPr>
          <p:nvPr/>
        </p:nvPicPr>
        <p:blipFill>
          <a:blip r:embed="rId3"/>
          <a:stretch>
            <a:fillRect/>
          </a:stretch>
        </p:blipFill>
        <p:spPr>
          <a:xfrm>
            <a:off x="0" y="6108127"/>
            <a:ext cx="609653" cy="74987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775542"/>
          </a:xfrm>
        </p:spPr>
        <p:txBody>
          <a:bodyPr>
            <a:normAutofit/>
          </a:bodyPr>
          <a:lstStyle/>
          <a:p>
            <a:pPr algn="ctr"/>
            <a:r>
              <a:rPr lang="en-US" sz="4000" b="1" dirty="0">
                <a:solidFill>
                  <a:schemeClr val="tx1"/>
                </a:solidFill>
              </a:rPr>
              <a:t>References</a:t>
            </a:r>
            <a:endParaRPr lang="en-IN" sz="4000" dirty="0"/>
          </a:p>
        </p:txBody>
      </p:sp>
      <p:sp>
        <p:nvSpPr>
          <p:cNvPr id="3" name="Content Placeholder 2"/>
          <p:cNvSpPr>
            <a:spLocks noGrp="1"/>
          </p:cNvSpPr>
          <p:nvPr>
            <p:ph idx="1"/>
          </p:nvPr>
        </p:nvSpPr>
        <p:spPr>
          <a:xfrm>
            <a:off x="428596" y="1285860"/>
            <a:ext cx="8715404" cy="5286412"/>
          </a:xfrm>
        </p:spPr>
        <p:txBody>
          <a:bodyPr>
            <a:normAutofit/>
          </a:bodyPr>
          <a:lstStyle/>
          <a:p>
            <a:pPr marL="514350" lvl="0" indent="-514350">
              <a:lnSpc>
                <a:spcPct val="150000"/>
              </a:lnSpc>
              <a:buClrTx/>
              <a:buFont typeface="+mj-lt"/>
              <a:buAutoNum type="arabicPeriod"/>
            </a:pPr>
            <a:r>
              <a:rPr lang="en-IN" sz="2200" dirty="0"/>
              <a:t>www.google.com</a:t>
            </a:r>
          </a:p>
          <a:p>
            <a:pPr marL="514350" lvl="0" indent="-514350">
              <a:lnSpc>
                <a:spcPct val="150000"/>
              </a:lnSpc>
              <a:buClrTx/>
              <a:buFont typeface="+mj-lt"/>
              <a:buAutoNum type="arabicPeriod"/>
            </a:pPr>
            <a:r>
              <a:rPr lang="en-IN" sz="2200" dirty="0"/>
              <a:t>https://en.wikipedia.org/wiki/Internet_of_Things</a:t>
            </a:r>
          </a:p>
          <a:p>
            <a:pPr marL="514350" lvl="0" indent="-514350">
              <a:lnSpc>
                <a:spcPct val="150000"/>
              </a:lnSpc>
              <a:buClrTx/>
              <a:buFont typeface="+mj-lt"/>
              <a:buAutoNum type="arabicPeriod"/>
            </a:pPr>
            <a:r>
              <a:rPr lang="en-IN" sz="2200" dirty="0"/>
              <a:t>Cisco whitepaper, "The Internet of Things" - How the Next Evolution of the Internet Is Changing Everything, by Dave Evans, April 2011.</a:t>
            </a:r>
          </a:p>
          <a:p>
            <a:pPr marL="514350" lvl="0" indent="-514350">
              <a:lnSpc>
                <a:spcPct val="150000"/>
              </a:lnSpc>
              <a:buClrTx/>
              <a:buFont typeface="+mj-lt"/>
              <a:buAutoNum type="arabicPeriod"/>
            </a:pPr>
            <a:r>
              <a:rPr lang="en-IN" sz="2200" dirty="0"/>
              <a:t>GE cloud expo 2014, "Industrial Internet as a Service", by </a:t>
            </a:r>
            <a:r>
              <a:rPr lang="en-IN" sz="2200" dirty="0" err="1"/>
              <a:t>Shyam</a:t>
            </a:r>
            <a:r>
              <a:rPr lang="en-IN" sz="2200" dirty="0"/>
              <a:t> </a:t>
            </a:r>
            <a:r>
              <a:rPr lang="en-IN" sz="2200" dirty="0" err="1"/>
              <a:t>Varan</a:t>
            </a:r>
            <a:r>
              <a:rPr lang="en-IN" sz="2200" dirty="0"/>
              <a:t> </a:t>
            </a:r>
            <a:r>
              <a:rPr lang="en-IN" sz="2200" dirty="0" err="1"/>
              <a:t>Nath</a:t>
            </a:r>
            <a:r>
              <a:rPr lang="en-IN" sz="2200" dirty="0"/>
              <a:t>, Principal Architect.</a:t>
            </a:r>
          </a:p>
          <a:p>
            <a:pPr marL="514350" lvl="0" indent="-514350">
              <a:lnSpc>
                <a:spcPct val="150000"/>
              </a:lnSpc>
              <a:buClrTx/>
              <a:buFont typeface="+mj-lt"/>
              <a:buAutoNum type="arabicPeriod"/>
            </a:pPr>
            <a:r>
              <a:rPr lang="en-IN" sz="2200" dirty="0"/>
              <a:t>Dr. </a:t>
            </a:r>
            <a:r>
              <a:rPr lang="en-IN" sz="2200" dirty="0" err="1"/>
              <a:t>Mazlan</a:t>
            </a:r>
            <a:r>
              <a:rPr lang="en-IN" sz="2200" dirty="0"/>
              <a:t> </a:t>
            </a:r>
            <a:r>
              <a:rPr lang="en-IN" sz="2200" dirty="0" err="1"/>
              <a:t>Abbas</a:t>
            </a:r>
            <a:r>
              <a:rPr lang="en-IN" sz="2200" dirty="0"/>
              <a:t>, MIMOS </a:t>
            </a:r>
            <a:r>
              <a:rPr lang="en-IN" sz="2200" dirty="0" err="1"/>
              <a:t>Berhad</a:t>
            </a:r>
            <a:r>
              <a:rPr lang="en-IN" sz="2200" dirty="0"/>
              <a:t>, </a:t>
            </a:r>
            <a:r>
              <a:rPr lang="en-IN" sz="2200" dirty="0" err="1"/>
              <a:t>Wisma</a:t>
            </a:r>
            <a:r>
              <a:rPr lang="en-IN" sz="2200" dirty="0"/>
              <a:t> IEM, </a:t>
            </a:r>
            <a:r>
              <a:rPr lang="en-IN" sz="2200" dirty="0" err="1"/>
              <a:t>Petaling</a:t>
            </a:r>
            <a:r>
              <a:rPr lang="en-IN" sz="2200" dirty="0"/>
              <a:t> Jaya</a:t>
            </a:r>
          </a:p>
          <a:p>
            <a:pPr marL="514350" lvl="0" indent="-514350">
              <a:lnSpc>
                <a:spcPct val="150000"/>
              </a:lnSpc>
              <a:buClrTx/>
              <a:buFont typeface="+mj-lt"/>
              <a:buAutoNum type="arabicPeriod"/>
            </a:pPr>
            <a:endParaRPr lang="en-IN" dirty="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35</a:t>
            </a:fld>
            <a:endParaRPr lang="en-IN"/>
          </a:p>
        </p:txBody>
      </p:sp>
      <p:pic>
        <p:nvPicPr>
          <p:cNvPr id="5" name="Picture 4">
            <a:extLst>
              <a:ext uri="{FF2B5EF4-FFF2-40B4-BE49-F238E27FC236}">
                <a16:creationId xmlns:a16="http://schemas.microsoft.com/office/drawing/2014/main" id="{EA52C9BB-14D9-C6B5-8FFC-C781CC960509}"/>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000372"/>
            <a:ext cx="8229600" cy="775542"/>
          </a:xfrm>
        </p:spPr>
        <p:txBody>
          <a:bodyPr>
            <a:normAutofit/>
          </a:bodyPr>
          <a:lstStyle/>
          <a:p>
            <a:pPr algn="ctr"/>
            <a:r>
              <a:rPr lang="en-US" sz="4000" b="1" dirty="0">
                <a:solidFill>
                  <a:srgbClr val="FF00FF"/>
                </a:solidFill>
              </a:rPr>
              <a:t>THANK YOU</a:t>
            </a:r>
            <a:endParaRPr lang="en-IN" sz="4000" dirty="0">
              <a:solidFill>
                <a:srgbClr val="FF00FF"/>
              </a:solidFill>
            </a:endParaRPr>
          </a:p>
        </p:txBody>
      </p:sp>
      <p:sp>
        <p:nvSpPr>
          <p:cNvPr id="3" name="Slide Number Placeholder 2"/>
          <p:cNvSpPr>
            <a:spLocks noGrp="1"/>
          </p:cNvSpPr>
          <p:nvPr>
            <p:ph type="sldNum" sz="quarter" idx="12"/>
          </p:nvPr>
        </p:nvSpPr>
        <p:spPr/>
        <p:txBody>
          <a:bodyPr/>
          <a:lstStyle/>
          <a:p>
            <a:fld id="{7933DF99-38B8-4278-ABAE-40A957E9C799}" type="slidenum">
              <a:rPr lang="en-IN" smtClean="0"/>
              <a:pPr/>
              <a:t>36</a:t>
            </a:fld>
            <a:endParaRPr lang="en-IN"/>
          </a:p>
        </p:txBody>
      </p:sp>
      <p:pic>
        <p:nvPicPr>
          <p:cNvPr id="4" name="Picture 3">
            <a:extLst>
              <a:ext uri="{FF2B5EF4-FFF2-40B4-BE49-F238E27FC236}">
                <a16:creationId xmlns:a16="http://schemas.microsoft.com/office/drawing/2014/main" id="{8A1FDD7F-BC32-4FE9-26D8-B3B9731D102C}"/>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72230"/>
          </a:xfrm>
        </p:spPr>
        <p:txBody>
          <a:bodyPr>
            <a:normAutofit fontScale="92500"/>
          </a:bodyPr>
          <a:lstStyle/>
          <a:p>
            <a:pPr algn="just">
              <a:lnSpc>
                <a:spcPct val="150000"/>
              </a:lnSpc>
              <a:buNone/>
            </a:pPr>
            <a:r>
              <a:rPr lang="en-IN" dirty="0"/>
              <a:t>		"</a:t>
            </a:r>
            <a:r>
              <a:rPr lang="en-IN" b="1" dirty="0">
                <a:solidFill>
                  <a:srgbClr val="0000FF"/>
                </a:solidFill>
              </a:rPr>
              <a:t>Things</a:t>
            </a:r>
            <a:r>
              <a:rPr lang="en-IN" dirty="0"/>
              <a:t>," in the </a:t>
            </a:r>
            <a:r>
              <a:rPr lang="en-IN" dirty="0" err="1"/>
              <a:t>IoT</a:t>
            </a:r>
            <a:r>
              <a:rPr lang="en-IN" dirty="0"/>
              <a: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a:t>		These devices collect useful data with the help of various existing technologies and then autonomously flow the data between other devices.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pic>
        <p:nvPicPr>
          <p:cNvPr id="5" name="Picture 4">
            <a:extLst>
              <a:ext uri="{FF2B5EF4-FFF2-40B4-BE49-F238E27FC236}">
                <a16:creationId xmlns:a16="http://schemas.microsoft.com/office/drawing/2014/main" id="{BBD1D9F3-42F8-3BE7-FDBA-08E55D942E94}"/>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214422"/>
            <a:ext cx="8229600" cy="5467368"/>
          </a:xfrm>
          <a:noFill/>
        </p:spPr>
        <p:txBody>
          <a:bodyPr>
            <a:normAutofit fontScale="92500" lnSpcReduction="10000"/>
          </a:bodyPr>
          <a:lstStyle/>
          <a:p>
            <a:pPr lvl="0" algn="just">
              <a:lnSpc>
                <a:spcPct val="150000"/>
              </a:lnSpc>
              <a:buNone/>
            </a:pPr>
            <a:r>
              <a:rPr lang="en-IN" dirty="0"/>
              <a:t>		The concept of the Internet of Things first became popular in 1999, through the Auto-ID </a:t>
            </a:r>
            <a:r>
              <a:rPr lang="en-IN" dirty="0" err="1"/>
              <a:t>Center</a:t>
            </a:r>
            <a:r>
              <a:rPr lang="en-IN" dirty="0"/>
              <a:t> at MIT and related market-analysis publications. </a:t>
            </a:r>
          </a:p>
          <a:p>
            <a:pPr lvl="0" algn="just">
              <a:lnSpc>
                <a:spcPct val="150000"/>
              </a:lnSpc>
              <a:buNone/>
            </a:pPr>
            <a:r>
              <a:rPr lang="en-IN" dirty="0"/>
              <a:t>		Radio-frequency identification (RFID) was seen as a prerequisite for the </a:t>
            </a:r>
            <a:r>
              <a:rPr lang="en-IN" dirty="0" err="1"/>
              <a:t>IoT</a:t>
            </a:r>
            <a:r>
              <a:rPr lang="en-IN" dirty="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a:t>bluetooth</a:t>
            </a:r>
            <a:r>
              <a:rPr lang="en-IN" dirty="0"/>
              <a:t>, and digital watermarking. </a:t>
            </a:r>
          </a:p>
        </p:txBody>
      </p:sp>
      <p:sp>
        <p:nvSpPr>
          <p:cNvPr id="4" name="Title 1"/>
          <p:cNvSpPr>
            <a:spLocks noGrp="1"/>
          </p:cNvSpPr>
          <p:nvPr>
            <p:ph type="title"/>
          </p:nvPr>
        </p:nvSpPr>
        <p:spPr>
          <a:xfrm>
            <a:off x="571472" y="357166"/>
            <a:ext cx="8229600" cy="796086"/>
          </a:xfrm>
        </p:spPr>
        <p:txBody>
          <a:bodyPr>
            <a:normAutofit/>
          </a:bodyPr>
          <a:lstStyle/>
          <a:p>
            <a:pPr algn="ctr"/>
            <a:r>
              <a:rPr lang="en-IN" sz="4000" b="1" dirty="0">
                <a:solidFill>
                  <a:srgbClr val="FF00FF"/>
                </a:solidFill>
              </a:rPr>
              <a:t>History of </a:t>
            </a:r>
            <a:r>
              <a:rPr lang="en-IN" sz="4000" b="1" dirty="0" err="1">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pPr/>
              <a:t>5</a:t>
            </a:fld>
            <a:endParaRPr lang="en-IN"/>
          </a:p>
        </p:txBody>
      </p:sp>
      <p:pic>
        <p:nvPicPr>
          <p:cNvPr id="6" name="Picture 5">
            <a:extLst>
              <a:ext uri="{FF2B5EF4-FFF2-40B4-BE49-F238E27FC236}">
                <a16:creationId xmlns:a16="http://schemas.microsoft.com/office/drawing/2014/main" id="{91DFB971-53C0-E578-620A-7A825009405D}"/>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sz="4000" b="1" dirty="0">
                <a:solidFill>
                  <a:schemeClr val="tx1"/>
                </a:solidFill>
              </a:rPr>
              <a:t>How </a:t>
            </a:r>
            <a:r>
              <a:rPr lang="en-IN" sz="4000" b="1" dirty="0" err="1">
                <a:solidFill>
                  <a:schemeClr val="tx1"/>
                </a:solidFill>
              </a:rPr>
              <a:t>IoT</a:t>
            </a:r>
            <a:r>
              <a:rPr lang="en-IN" sz="4000" b="1" dirty="0">
                <a:solidFill>
                  <a:schemeClr val="tx1"/>
                </a:solidFill>
              </a:rPr>
              <a:t> Works?</a:t>
            </a:r>
            <a:endParaRPr lang="en-IN" sz="4000" dirty="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fontScale="92500" lnSpcReduction="20000"/>
          </a:bodyPr>
          <a:lstStyle/>
          <a:p>
            <a:pPr algn="just">
              <a:lnSpc>
                <a:spcPct val="150000"/>
              </a:lnSpc>
              <a:buNone/>
            </a:pPr>
            <a:r>
              <a:rPr lang="en-IN" dirty="0"/>
              <a:t>		</a:t>
            </a:r>
            <a:r>
              <a:rPr lang="en-IN" dirty="0">
                <a:solidFill>
                  <a:srgbClr val="0000FF"/>
                </a:solidFill>
              </a:rPr>
              <a:t>Internet of Things </a:t>
            </a:r>
            <a:r>
              <a:rPr lang="en-IN" dirty="0"/>
              <a:t>is not the result of a single novel technology; instead, several complementary technical developments provide capabilities that taken together help to 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a:t>Communication and cooperation </a:t>
            </a:r>
          </a:p>
          <a:p>
            <a:pPr algn="just">
              <a:lnSpc>
                <a:spcPct val="120000"/>
              </a:lnSpc>
              <a:spcBef>
                <a:spcPts val="0"/>
              </a:spcBef>
              <a:buClr>
                <a:srgbClr val="0000FF"/>
              </a:buClr>
              <a:buFont typeface="Wingdings" pitchFamily="2" charset="2"/>
              <a:buChar char="Ø"/>
            </a:pPr>
            <a:r>
              <a:rPr lang="en-IN" b="1" i="1" dirty="0"/>
              <a:t>Addressability </a:t>
            </a:r>
          </a:p>
          <a:p>
            <a:pPr algn="just">
              <a:lnSpc>
                <a:spcPct val="120000"/>
              </a:lnSpc>
              <a:spcBef>
                <a:spcPts val="0"/>
              </a:spcBef>
              <a:buClr>
                <a:srgbClr val="0000FF"/>
              </a:buClr>
              <a:buFont typeface="Wingdings" pitchFamily="2" charset="2"/>
              <a:buChar char="Ø"/>
            </a:pPr>
            <a:r>
              <a:rPr lang="en-IN" b="1" i="1" dirty="0"/>
              <a:t>Identification </a:t>
            </a:r>
          </a:p>
          <a:p>
            <a:pPr algn="just">
              <a:lnSpc>
                <a:spcPct val="120000"/>
              </a:lnSpc>
              <a:spcBef>
                <a:spcPts val="0"/>
              </a:spcBef>
              <a:buClr>
                <a:srgbClr val="0000FF"/>
              </a:buClr>
              <a:buFont typeface="Wingdings" pitchFamily="2" charset="2"/>
              <a:buChar char="Ø"/>
            </a:pPr>
            <a:r>
              <a:rPr lang="en-IN" b="1" i="1" dirty="0"/>
              <a:t>Sensing</a:t>
            </a:r>
          </a:p>
          <a:p>
            <a:pPr algn="just">
              <a:lnSpc>
                <a:spcPct val="120000"/>
              </a:lnSpc>
              <a:spcBef>
                <a:spcPts val="0"/>
              </a:spcBef>
              <a:buClr>
                <a:srgbClr val="0000FF"/>
              </a:buClr>
              <a:buFont typeface="Wingdings" pitchFamily="2" charset="2"/>
              <a:buChar char="Ø"/>
            </a:pPr>
            <a:r>
              <a:rPr lang="en-IN" b="1" i="1" dirty="0"/>
              <a:t>Actuation</a:t>
            </a:r>
          </a:p>
          <a:p>
            <a:pPr algn="just">
              <a:lnSpc>
                <a:spcPct val="120000"/>
              </a:lnSpc>
              <a:spcBef>
                <a:spcPts val="0"/>
              </a:spcBef>
              <a:buClr>
                <a:srgbClr val="0000FF"/>
              </a:buClr>
              <a:buFont typeface="Wingdings" pitchFamily="2" charset="2"/>
              <a:buChar char="Ø"/>
            </a:pPr>
            <a:r>
              <a:rPr lang="en-IN" b="1" i="1" dirty="0"/>
              <a:t>Embedded information processing </a:t>
            </a:r>
          </a:p>
          <a:p>
            <a:pPr algn="just">
              <a:lnSpc>
                <a:spcPct val="120000"/>
              </a:lnSpc>
              <a:spcBef>
                <a:spcPts val="0"/>
              </a:spcBef>
              <a:buClr>
                <a:srgbClr val="0000FF"/>
              </a:buClr>
              <a:buFont typeface="Wingdings" pitchFamily="2" charset="2"/>
              <a:buChar char="Ø"/>
            </a:pPr>
            <a:r>
              <a:rPr lang="en-IN" b="1" i="1" dirty="0"/>
              <a:t>Localization</a:t>
            </a:r>
          </a:p>
          <a:p>
            <a:pPr algn="just">
              <a:lnSpc>
                <a:spcPct val="120000"/>
              </a:lnSpc>
              <a:spcBef>
                <a:spcPts val="0"/>
              </a:spcBef>
              <a:buClr>
                <a:srgbClr val="0000FF"/>
              </a:buClr>
              <a:buFont typeface="Wingdings" pitchFamily="2" charset="2"/>
              <a:buChar char="Ø"/>
            </a:pPr>
            <a:r>
              <a:rPr lang="en-IN" b="1" i="1" dirty="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pic>
        <p:nvPicPr>
          <p:cNvPr id="5" name="Picture 4">
            <a:extLst>
              <a:ext uri="{FF2B5EF4-FFF2-40B4-BE49-F238E27FC236}">
                <a16:creationId xmlns:a16="http://schemas.microsoft.com/office/drawing/2014/main" id="{8E59B4AA-2AB6-B89E-B07A-334D3217F4AE}"/>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b="1" dirty="0">
                <a:solidFill>
                  <a:schemeClr val="tx1"/>
                </a:solidFill>
              </a:rPr>
              <a:t>How </a:t>
            </a:r>
            <a:r>
              <a:rPr lang="en-IN" b="1" dirty="0" err="1">
                <a:solidFill>
                  <a:schemeClr val="tx1"/>
                </a:solidFill>
              </a:rPr>
              <a:t>IoT</a:t>
            </a:r>
            <a:r>
              <a:rPr lang="en-IN" b="1" dirty="0">
                <a:solidFill>
                  <a:schemeClr val="tx1"/>
                </a:solidFill>
              </a:rPr>
              <a:t> Works?</a:t>
            </a:r>
            <a:endParaRPr lang="en-IN" dirty="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a:bodyPr>
          <a:lstStyle/>
          <a:p>
            <a:pPr algn="just">
              <a:lnSpc>
                <a:spcPct val="150000"/>
              </a:lnSpc>
              <a:buNone/>
            </a:pPr>
            <a:r>
              <a:rPr lang="en-IN" dirty="0"/>
              <a: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1295400" y="1752600"/>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1441450" y="2071688"/>
            <a:ext cx="723900" cy="369887"/>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3124200" y="2057400"/>
            <a:ext cx="915988" cy="369888"/>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4572000" y="2057400"/>
            <a:ext cx="1347788" cy="369888"/>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6324600" y="2057400"/>
            <a:ext cx="1282700" cy="369888"/>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1219200" y="3276600"/>
            <a:ext cx="1295400" cy="1077218"/>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p:txBody>
      </p:sp>
      <p:sp>
        <p:nvSpPr>
          <p:cNvPr id="54" name="Rectangle 32"/>
          <p:cNvSpPr>
            <a:spLocks noChangeArrowheads="1"/>
          </p:cNvSpPr>
          <p:nvPr/>
        </p:nvSpPr>
        <p:spPr bwMode="auto">
          <a:xfrm>
            <a:off x="2971800" y="3276600"/>
            <a:ext cx="1447800" cy="2062103"/>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6400800" y="3276600"/>
            <a:ext cx="1524000" cy="1815882"/>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pic>
        <p:nvPicPr>
          <p:cNvPr id="57" name="Picture 56">
            <a:extLst>
              <a:ext uri="{FF2B5EF4-FFF2-40B4-BE49-F238E27FC236}">
                <a16:creationId xmlns:a16="http://schemas.microsoft.com/office/drawing/2014/main" id="{A2406C0C-B9B5-CBE4-3FBE-C507BF98D8E8}"/>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85810"/>
          </a:xfrm>
        </p:spPr>
        <p:txBody>
          <a:bodyPr>
            <a:normAutofit/>
          </a:bodyPr>
          <a:lstStyle/>
          <a:p>
            <a:pPr algn="ctr"/>
            <a:r>
              <a:rPr lang="en-IN" sz="4000" b="1" dirty="0">
                <a:solidFill>
                  <a:schemeClr val="tx1"/>
                </a:solidFill>
              </a:rPr>
              <a:t>The Structure of </a:t>
            </a:r>
            <a:r>
              <a:rPr lang="en-IN" sz="4000" b="1" dirty="0" err="1">
                <a:solidFill>
                  <a:schemeClr val="tx1"/>
                </a:solidFill>
              </a:rPr>
              <a:t>IoT</a:t>
            </a:r>
            <a:endParaRPr lang="en-IN" sz="4000" dirty="0">
              <a:solidFill>
                <a:schemeClr val="tx1"/>
              </a:solidFill>
            </a:endParaRPr>
          </a:p>
        </p:txBody>
      </p:sp>
      <p:sp>
        <p:nvSpPr>
          <p:cNvPr id="3" name="Content Placeholder 2"/>
          <p:cNvSpPr>
            <a:spLocks noGrp="1"/>
          </p:cNvSpPr>
          <p:nvPr>
            <p:ph idx="1"/>
          </p:nvPr>
        </p:nvSpPr>
        <p:spPr>
          <a:xfrm>
            <a:off x="428596" y="1071546"/>
            <a:ext cx="8229600" cy="5786454"/>
          </a:xfrm>
        </p:spPr>
        <p:txBody>
          <a:bodyPr>
            <a:normAutofit fontScale="85000" lnSpcReduction="10000"/>
          </a:bodyPr>
          <a:lstStyle/>
          <a:p>
            <a:pPr algn="just">
              <a:buNone/>
            </a:pPr>
            <a:r>
              <a:rPr lang="en-IN" dirty="0"/>
              <a:t>		</a:t>
            </a:r>
            <a:r>
              <a:rPr lang="en-IN" sz="2800" dirty="0"/>
              <a:t>The </a:t>
            </a:r>
            <a:r>
              <a:rPr lang="en-IN" sz="2800" dirty="0" err="1"/>
              <a:t>IoT</a:t>
            </a:r>
            <a:r>
              <a:rPr lang="en-IN" sz="2800" dirty="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a:p>
          <a:p>
            <a:pPr algn="just">
              <a:buNone/>
            </a:pPr>
            <a:endParaRPr lang="en-IN" dirty="0"/>
          </a:p>
          <a:p>
            <a:pPr algn="just">
              <a:lnSpc>
                <a:spcPct val="120000"/>
              </a:lnSpc>
              <a:spcBef>
                <a:spcPts val="0"/>
              </a:spcBef>
              <a:buClr>
                <a:srgbClr val="0000FF"/>
              </a:buClr>
              <a:buFont typeface="Wingdings" pitchFamily="2" charset="2"/>
              <a:buChar char="Ø"/>
            </a:pPr>
            <a:r>
              <a:rPr lang="en-IN" b="1" i="1" dirty="0">
                <a:solidFill>
                  <a:srgbClr val="FF00FF"/>
                </a:solidFill>
              </a:rPr>
              <a:t>Tagging Things </a:t>
            </a:r>
            <a:r>
              <a:rPr lang="en-IN" b="1" i="1" dirty="0"/>
              <a:t>: </a:t>
            </a:r>
            <a:r>
              <a:rPr lang="en-IN" dirty="0"/>
              <a:t>Real-time item traceability and addressability by </a:t>
            </a:r>
            <a:r>
              <a:rPr lang="en-IN" b="1" i="1" dirty="0">
                <a:solidFill>
                  <a:srgbClr val="0000FF"/>
                </a:solidFill>
              </a:rPr>
              <a:t>RFID</a:t>
            </a:r>
            <a:r>
              <a:rPr lang="en-IN" dirty="0"/>
              <a:t>s.</a:t>
            </a:r>
            <a:endParaRPr lang="en-IN" b="1" i="1" dirty="0"/>
          </a:p>
          <a:p>
            <a:pPr algn="just">
              <a:lnSpc>
                <a:spcPct val="120000"/>
              </a:lnSpc>
              <a:spcBef>
                <a:spcPts val="0"/>
              </a:spcBef>
              <a:buClr>
                <a:srgbClr val="0000FF"/>
              </a:buClr>
              <a:buFont typeface="Wingdings" pitchFamily="2" charset="2"/>
              <a:buChar char="Ø"/>
            </a:pPr>
            <a:r>
              <a:rPr lang="en-IN" b="1" i="1" dirty="0">
                <a:solidFill>
                  <a:srgbClr val="FF00FF"/>
                </a:solidFill>
              </a:rPr>
              <a:t>Feeling Things </a:t>
            </a:r>
            <a:r>
              <a:rPr lang="en-IN" b="1" i="1" dirty="0"/>
              <a:t>: </a:t>
            </a:r>
            <a:r>
              <a:rPr lang="en-IN" b="1" i="1" dirty="0">
                <a:solidFill>
                  <a:srgbClr val="0000FF"/>
                </a:solidFill>
              </a:rPr>
              <a:t>Sensors</a:t>
            </a:r>
            <a:r>
              <a:rPr lang="en-IN" dirty="0"/>
              <a:t> act as primary devices to collect data from the environment. </a:t>
            </a:r>
          </a:p>
          <a:p>
            <a:pPr algn="just">
              <a:lnSpc>
                <a:spcPct val="120000"/>
              </a:lnSpc>
              <a:spcBef>
                <a:spcPts val="0"/>
              </a:spcBef>
              <a:buClr>
                <a:srgbClr val="0000FF"/>
              </a:buClr>
              <a:buFont typeface="Wingdings" pitchFamily="2" charset="2"/>
              <a:buChar char="Ø"/>
            </a:pPr>
            <a:r>
              <a:rPr lang="en-IN" b="1" i="1" dirty="0">
                <a:solidFill>
                  <a:srgbClr val="FF00FF"/>
                </a:solidFill>
              </a:rPr>
              <a:t>Shrinking Things </a:t>
            </a:r>
            <a:r>
              <a:rPr lang="en-IN" b="1" i="1" dirty="0"/>
              <a:t>: </a:t>
            </a:r>
            <a:r>
              <a:rPr lang="en-IN" i="1" dirty="0"/>
              <a:t>M</a:t>
            </a:r>
            <a:r>
              <a:rPr lang="en-IN" dirty="0"/>
              <a:t>iniaturization and </a:t>
            </a:r>
            <a:r>
              <a:rPr lang="en-IN" b="1" i="1" dirty="0">
                <a:solidFill>
                  <a:srgbClr val="0000FF"/>
                </a:solidFill>
              </a:rPr>
              <a:t>Nanotechnology</a:t>
            </a:r>
            <a:r>
              <a:rPr lang="en-IN" dirty="0"/>
              <a:t> has provoked the ability of smaller 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a:solidFill>
                  <a:srgbClr val="FF00FF"/>
                </a:solidFill>
              </a:rPr>
              <a:t>Thinking Things </a:t>
            </a:r>
            <a:r>
              <a:rPr lang="en-IN" b="1" i="1" dirty="0"/>
              <a:t>: </a:t>
            </a:r>
            <a:r>
              <a:rPr lang="en-IN" b="1" i="1" dirty="0">
                <a:solidFill>
                  <a:srgbClr val="0000FF"/>
                </a:solidFill>
              </a:rPr>
              <a:t>Embedded intelligence</a:t>
            </a:r>
            <a:r>
              <a:rPr lang="en-IN" dirty="0"/>
              <a:t> in devices through sensors has formed the network connection to the Internet. It can make the “things” realizing the intelligent control.</a:t>
            </a:r>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pic>
        <p:nvPicPr>
          <p:cNvPr id="5" name="Picture 4">
            <a:extLst>
              <a:ext uri="{FF2B5EF4-FFF2-40B4-BE49-F238E27FC236}">
                <a16:creationId xmlns:a16="http://schemas.microsoft.com/office/drawing/2014/main" id="{52E15C01-9396-5947-23D6-26A416E8A4DE}"/>
              </a:ext>
            </a:extLst>
          </p:cNvPr>
          <p:cNvPicPr>
            <a:picLocks noChangeAspect="1"/>
          </p:cNvPicPr>
          <p:nvPr/>
        </p:nvPicPr>
        <p:blipFill>
          <a:blip r:embed="rId2"/>
          <a:stretch>
            <a:fillRect/>
          </a:stretch>
        </p:blipFill>
        <p:spPr>
          <a:xfrm>
            <a:off x="123769" y="76786"/>
            <a:ext cx="609653" cy="7498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GB" sz="3200" b="1" dirty="0">
                <a:solidFill>
                  <a:srgbClr val="FF0000"/>
                </a:solidFill>
                <a:latin typeface="+mn-lt"/>
              </a:rPr>
              <a:t>Current Status &amp; Future Prospect of </a:t>
            </a:r>
            <a:r>
              <a:rPr lang="en-GB" sz="3200" b="1" dirty="0" err="1">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9</a:t>
            </a:fld>
            <a:endParaRPr lang="en-IN"/>
          </a:p>
        </p:txBody>
      </p:sp>
      <p:pic>
        <p:nvPicPr>
          <p:cNvPr id="7" name="Picture 6"/>
          <p:cNvPicPr/>
          <p:nvPr/>
        </p:nvPicPr>
        <p:blipFill>
          <a:blip r:embed="rId2"/>
          <a:srcRect/>
          <a:stretch>
            <a:fillRect/>
          </a:stretch>
        </p:blipFill>
        <p:spPr bwMode="auto">
          <a:xfrm>
            <a:off x="500034" y="1357298"/>
            <a:ext cx="8072494" cy="4500594"/>
          </a:xfrm>
          <a:prstGeom prst="rect">
            <a:avLst/>
          </a:prstGeom>
          <a:noFill/>
          <a:ln w="9525">
            <a:noFill/>
            <a:miter lim="800000"/>
            <a:headEnd/>
            <a:tailEnd/>
          </a:ln>
        </p:spPr>
      </p:pic>
      <p:sp>
        <p:nvSpPr>
          <p:cNvPr id="8" name="Rectangle 7"/>
          <p:cNvSpPr/>
          <p:nvPr/>
        </p:nvSpPr>
        <p:spPr>
          <a:xfrm>
            <a:off x="285720" y="6110607"/>
            <a:ext cx="8286808" cy="461665"/>
          </a:xfrm>
          <a:prstGeom prst="rect">
            <a:avLst/>
          </a:prstGeom>
        </p:spPr>
        <p:txBody>
          <a:bodyPr wrap="square">
            <a:spAutoFit/>
          </a:bodyPr>
          <a:lstStyle/>
          <a:p>
            <a:pPr algn="ctr"/>
            <a:r>
              <a:rPr lang="en-IN" sz="2400" b="1" i="1" dirty="0">
                <a:solidFill>
                  <a:srgbClr val="0000FF"/>
                </a:solidFill>
              </a:rPr>
              <a:t>“Change is the only thing permanent in this world”</a:t>
            </a:r>
            <a:endParaRPr lang="en-IN" sz="2400" b="1" dirty="0">
              <a:solidFill>
                <a:srgbClr val="0000FF"/>
              </a:solidFill>
            </a:endParaRPr>
          </a:p>
        </p:txBody>
      </p:sp>
      <p:pic>
        <p:nvPicPr>
          <p:cNvPr id="9" name="Picture 8">
            <a:extLst>
              <a:ext uri="{FF2B5EF4-FFF2-40B4-BE49-F238E27FC236}">
                <a16:creationId xmlns:a16="http://schemas.microsoft.com/office/drawing/2014/main" id="{3B9CB98F-7FC9-19BA-FCA7-1A2227B7DBFF}"/>
              </a:ext>
            </a:extLst>
          </p:cNvPr>
          <p:cNvPicPr>
            <a:picLocks noChangeAspect="1"/>
          </p:cNvPicPr>
          <p:nvPr/>
        </p:nvPicPr>
        <p:blipFill>
          <a:blip r:embed="rId3"/>
          <a:stretch>
            <a:fillRect/>
          </a:stretch>
        </p:blipFill>
        <p:spPr>
          <a:xfrm>
            <a:off x="123769" y="76786"/>
            <a:ext cx="609653" cy="749873"/>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721</TotalTime>
  <Words>1500</Words>
  <Application>Microsoft Office PowerPoint</Application>
  <PresentationFormat>On-screen Show (4:3)</PresentationFormat>
  <Paragraphs>159</Paragraphs>
  <Slides>36</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Arial</vt:lpstr>
      <vt:lpstr>Calibri</vt:lpstr>
      <vt:lpstr>Constantia</vt:lpstr>
      <vt:lpstr>Corbel</vt:lpstr>
      <vt:lpstr>Verdana</vt:lpstr>
      <vt:lpstr>Wingdings</vt:lpstr>
      <vt:lpstr>Wingdings 2</vt:lpstr>
      <vt:lpstr>Wingdings 3</vt:lpstr>
      <vt:lpstr>Flow</vt:lpstr>
      <vt:lpstr>Module</vt:lpstr>
      <vt:lpstr>Aspect</vt:lpstr>
      <vt:lpstr>Internet of Things (IoT) </vt:lpstr>
      <vt:lpstr>Plan of Presentation</vt:lpstr>
      <vt:lpstr>What is IoT?</vt:lpstr>
      <vt:lpstr>PowerPoint Presentation</vt:lpstr>
      <vt:lpstr>History of IoT</vt:lpstr>
      <vt:lpstr>How IoT Works?</vt:lpstr>
      <vt:lpstr>How IoT Works?</vt:lpstr>
      <vt:lpstr>The Structure of IoT</vt:lpstr>
      <vt:lpstr>Current Status &amp; Future Prospect of IoT</vt:lpstr>
      <vt:lpstr>Global Spending on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Applications of IoT</vt:lpstr>
      <vt:lpstr>Few Applications of IoT</vt:lpstr>
      <vt:lpstr>PowerPoint Presentation</vt:lpstr>
      <vt:lpstr>PowerPoint Presentation</vt:lpstr>
      <vt:lpstr>PowerPoint Presentation</vt:lpstr>
      <vt:lpstr>Sensors in even the holy cow!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TECHNOLOGICAL CHALLENGES OF IoT</vt:lpstr>
      <vt:lpstr>PowerPoint Presentation</vt:lpstr>
      <vt:lpstr>Criticisms and Controversies of IoT</vt:lpstr>
      <vt:lpstr>PowerPoint Presentation</vt:lpstr>
      <vt:lpstr>References</vt:lpstr>
      <vt:lpstr>THANK YOU</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Internet-of-Things-(IoT)-A-Seminar-PPT- by-Mohan-Kumar-G</dc:title>
  <dc:subject>Internet of Things (IoT)</dc:subject>
  <dc:creator>Bob Gill</dc:creator>
  <cp:keywords>Internet-of-Things; IOT; Internet-of-Machines; (IoT)</cp:keywords>
  <dc:description>This is a Seminar report, prepared to present to Prof. Dr. R. Shrinidhi. sir, for KM seminar presentation event in SJCE, Mysore.</dc:description>
  <cp:lastModifiedBy>gk927</cp:lastModifiedBy>
  <cp:revision>150</cp:revision>
  <dcterms:created xsi:type="dcterms:W3CDTF">2015-12-12T17:49:58Z</dcterms:created>
  <dcterms:modified xsi:type="dcterms:W3CDTF">2023-10-05T13:49:13Z</dcterms:modified>
</cp:coreProperties>
</file>